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9"/>
  </p:notesMasterIdLst>
  <p:handoutMasterIdLst>
    <p:handoutMasterId r:id="rId20"/>
  </p:handoutMasterIdLst>
  <p:sldIdLst>
    <p:sldId id="334" r:id="rId2"/>
    <p:sldId id="335" r:id="rId3"/>
    <p:sldId id="1803" r:id="rId4"/>
    <p:sldId id="1819" r:id="rId5"/>
    <p:sldId id="1820" r:id="rId6"/>
    <p:sldId id="1821" r:id="rId7"/>
    <p:sldId id="1822" r:id="rId8"/>
    <p:sldId id="1823" r:id="rId9"/>
    <p:sldId id="1830" r:id="rId10"/>
    <p:sldId id="1824" r:id="rId11"/>
    <p:sldId id="1825" r:id="rId12"/>
    <p:sldId id="1826" r:id="rId13"/>
    <p:sldId id="1827" r:id="rId14"/>
    <p:sldId id="1828" r:id="rId15"/>
    <p:sldId id="1829" r:id="rId16"/>
    <p:sldId id="1800" r:id="rId17"/>
    <p:sldId id="337" r:id="rId18"/>
  </p:sldIdLst>
  <p:sldSz cx="12192000" cy="6858000"/>
  <p:notesSz cx="7102475" cy="10233025"/>
  <p:embeddedFontLst>
    <p:embeddedFont>
      <p:font typeface="Calibri" panose="020F0502020204030204" pitchFamily="34" charset="0"/>
      <p:regular r:id="rId21"/>
      <p:bold r:id="rId22"/>
      <p:italic r:id="rId23"/>
      <p:boldItalic r:id="rId24"/>
    </p:embeddedFont>
    <p:embeddedFont>
      <p:font typeface="Montserrat" panose="020B0604020202020204" charset="0"/>
      <p:regular r:id="rId25"/>
      <p:bold r:id="rId26"/>
      <p:italic r:id="rId27"/>
      <p:boldItalic r:id="rId28"/>
    </p:embeddedFont>
    <p:embeddedFont>
      <p:font typeface="Montserrat Black" panose="020B0604020202020204" charset="0"/>
      <p:bold r:id="rId29"/>
      <p:boldItalic r:id="rId30"/>
    </p:embeddedFont>
    <p:embeddedFont>
      <p:font typeface="Montserrat ExtraBold" panose="020B0604020202020204" charset="0"/>
      <p:bold r:id="rId31"/>
      <p:boldItalic r:id="rId32"/>
    </p:embeddedFont>
    <p:embeddedFont>
      <p:font typeface="Montserrat Medium" panose="020B0604020202020204" charset="0"/>
      <p:regular r:id="rId33"/>
      <p:italic r:id="rId34"/>
    </p:embeddedFont>
    <p:embeddedFont>
      <p:font typeface="Montserrat SemiBold" panose="020B0604020202020204" charset="0"/>
      <p:bold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80">
          <p15:clr>
            <a:srgbClr val="A4A3A4"/>
          </p15:clr>
        </p15:guide>
        <p15:guide id="2" pos="3840">
          <p15:clr>
            <a:srgbClr val="A4A3A4"/>
          </p15:clr>
        </p15:guide>
      </p15:sldGuideLst>
    </p:ext>
    <p:ext uri="{2D200454-40CA-4A62-9FC3-DE9A4176ACB9}">
      <p15:notesGuideLst xmlns:p15="http://schemas.microsoft.com/office/powerpoint/2012/main">
        <p15:guide id="1" orient="horz" pos="325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80030"/>
    <a:srgbClr val="FF4B4B"/>
    <a:srgbClr val="4E085C"/>
    <a:srgbClr val="0066CC"/>
    <a:srgbClr val="F61D25"/>
    <a:srgbClr val="F9F9F9"/>
    <a:srgbClr val="F2F2F2"/>
    <a:srgbClr val="FFFF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2" autoAdjust="0"/>
    <p:restoredTop sz="94660"/>
  </p:normalViewPr>
  <p:slideViewPr>
    <p:cSldViewPr snapToGrid="0">
      <p:cViewPr varScale="1">
        <p:scale>
          <a:sx n="108" d="100"/>
          <a:sy n="108" d="100"/>
        </p:scale>
        <p:origin x="1836" y="144"/>
      </p:cViewPr>
      <p:guideLst>
        <p:guide orient="horz" pos="2180"/>
        <p:guide pos="3840"/>
      </p:guideLst>
    </p:cSldViewPr>
  </p:slideViewPr>
  <p:notesTextViewPr>
    <p:cViewPr>
      <p:scale>
        <a:sx n="1" d="1"/>
        <a:sy n="1" d="1"/>
      </p:scale>
      <p:origin x="0" y="0"/>
    </p:cViewPr>
  </p:notesTextViewPr>
  <p:notesViewPr>
    <p:cSldViewPr snapToGrid="0">
      <p:cViewPr varScale="1">
        <p:scale>
          <a:sx n="75" d="100"/>
          <a:sy n="75" d="100"/>
        </p:scale>
        <p:origin x="5874" y="66"/>
      </p:cViewPr>
      <p:guideLst>
        <p:guide orient="horz" pos="3252"/>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es Feitosa" userId="92476b2894f26070" providerId="LiveId" clId="{970660FE-B147-40B8-876C-07440BF905FE}"/>
    <pc:docChg chg="undo redo custSel modSld">
      <pc:chgData name="Audes Feitosa" userId="92476b2894f26070" providerId="LiveId" clId="{970660FE-B147-40B8-876C-07440BF905FE}" dt="2021-04-09T20:52:04.873" v="574" actId="1035"/>
      <pc:docMkLst>
        <pc:docMk/>
      </pc:docMkLst>
      <pc:sldChg chg="modSp mod">
        <pc:chgData name="Audes Feitosa" userId="92476b2894f26070" providerId="LiveId" clId="{970660FE-B147-40B8-876C-07440BF905FE}" dt="2021-04-09T20:37:56.020" v="2" actId="6549"/>
        <pc:sldMkLst>
          <pc:docMk/>
          <pc:sldMk cId="0" sldId="334"/>
        </pc:sldMkLst>
        <pc:spChg chg="mod">
          <ac:chgData name="Audes Feitosa" userId="92476b2894f26070" providerId="LiveId" clId="{970660FE-B147-40B8-876C-07440BF905FE}" dt="2021-04-09T20:37:56.020" v="2" actId="6549"/>
          <ac:spMkLst>
            <pc:docMk/>
            <pc:sldMk cId="0" sldId="334"/>
            <ac:spMk id="20" creationId="{00000000-0000-0000-0000-000000000000}"/>
          </ac:spMkLst>
        </pc:spChg>
      </pc:sldChg>
      <pc:sldChg chg="addSp delSp modSp mod">
        <pc:chgData name="Audes Feitosa" userId="92476b2894f26070" providerId="LiveId" clId="{970660FE-B147-40B8-876C-07440BF905FE}" dt="2021-04-09T20:39:03.592" v="121" actId="1038"/>
        <pc:sldMkLst>
          <pc:docMk/>
          <pc:sldMk cId="0" sldId="1803"/>
        </pc:sldMkLst>
        <pc:spChg chg="mod">
          <ac:chgData name="Audes Feitosa" userId="92476b2894f26070" providerId="LiveId" clId="{970660FE-B147-40B8-876C-07440BF905FE}" dt="2021-04-09T20:38:47.227" v="27" actId="20577"/>
          <ac:spMkLst>
            <pc:docMk/>
            <pc:sldMk cId="0" sldId="1803"/>
            <ac:spMk id="14" creationId="{00000000-0000-0000-0000-000000000000}"/>
          </ac:spMkLst>
        </pc:spChg>
        <pc:spChg chg="add del mod">
          <ac:chgData name="Audes Feitosa" userId="92476b2894f26070" providerId="LiveId" clId="{970660FE-B147-40B8-876C-07440BF905FE}" dt="2021-04-09T20:39:03.592" v="121" actId="1038"/>
          <ac:spMkLst>
            <pc:docMk/>
            <pc:sldMk cId="0" sldId="1803"/>
            <ac:spMk id="22" creationId="{00000000-0000-0000-0000-000000000000}"/>
          </ac:spMkLst>
        </pc:spChg>
      </pc:sldChg>
      <pc:sldChg chg="addSp delSp modSp mod">
        <pc:chgData name="Audes Feitosa" userId="92476b2894f26070" providerId="LiveId" clId="{970660FE-B147-40B8-876C-07440BF905FE}" dt="2021-04-09T20:44:55.735" v="346" actId="207"/>
        <pc:sldMkLst>
          <pc:docMk/>
          <pc:sldMk cId="0" sldId="1819"/>
        </pc:sldMkLst>
        <pc:spChg chg="mod">
          <ac:chgData name="Audes Feitosa" userId="92476b2894f26070" providerId="LiveId" clId="{970660FE-B147-40B8-876C-07440BF905FE}" dt="2021-04-09T20:44:55.735" v="346" actId="207"/>
          <ac:spMkLst>
            <pc:docMk/>
            <pc:sldMk cId="0" sldId="1819"/>
            <ac:spMk id="13" creationId="{00000000-0000-0000-0000-000000000000}"/>
          </ac:spMkLst>
        </pc:spChg>
        <pc:spChg chg="mod">
          <ac:chgData name="Audes Feitosa" userId="92476b2894f26070" providerId="LiveId" clId="{970660FE-B147-40B8-876C-07440BF905FE}" dt="2021-04-09T20:40:13.085" v="142" actId="20577"/>
          <ac:spMkLst>
            <pc:docMk/>
            <pc:sldMk cId="0" sldId="1819"/>
            <ac:spMk id="14" creationId="{00000000-0000-0000-0000-000000000000}"/>
          </ac:spMkLst>
        </pc:spChg>
        <pc:spChg chg="add mod">
          <ac:chgData name="Audes Feitosa" userId="92476b2894f26070" providerId="LiveId" clId="{970660FE-B147-40B8-876C-07440BF905FE}" dt="2021-04-09T20:43:06.882" v="277" actId="20577"/>
          <ac:spMkLst>
            <pc:docMk/>
            <pc:sldMk cId="0" sldId="1819"/>
            <ac:spMk id="17" creationId="{D02E7B1E-CFE7-490D-BF72-2BBB481F6745}"/>
          </ac:spMkLst>
        </pc:spChg>
        <pc:spChg chg="del mod">
          <ac:chgData name="Audes Feitosa" userId="92476b2894f26070" providerId="LiveId" clId="{970660FE-B147-40B8-876C-07440BF905FE}" dt="2021-04-09T20:39:43.830" v="135"/>
          <ac:spMkLst>
            <pc:docMk/>
            <pc:sldMk cId="0" sldId="1819"/>
            <ac:spMk id="22" creationId="{00000000-0000-0000-0000-000000000000}"/>
          </ac:spMkLst>
        </pc:spChg>
      </pc:sldChg>
      <pc:sldChg chg="modSp mod">
        <pc:chgData name="Audes Feitosa" userId="92476b2894f26070" providerId="LiveId" clId="{970660FE-B147-40B8-876C-07440BF905FE}" dt="2021-04-09T20:44:43.854" v="345" actId="1036"/>
        <pc:sldMkLst>
          <pc:docMk/>
          <pc:sldMk cId="0" sldId="1820"/>
        </pc:sldMkLst>
        <pc:spChg chg="mod">
          <ac:chgData name="Audes Feitosa" userId="92476b2894f26070" providerId="LiveId" clId="{970660FE-B147-40B8-876C-07440BF905FE}" dt="2021-04-09T20:43:00.770" v="274" actId="1038"/>
          <ac:spMkLst>
            <pc:docMk/>
            <pc:sldMk cId="0" sldId="1820"/>
            <ac:spMk id="6" creationId="{3235634B-F220-43ED-8C0C-064823CBB7C5}"/>
          </ac:spMkLst>
        </pc:spChg>
        <pc:spChg chg="mod">
          <ac:chgData name="Audes Feitosa" userId="92476b2894f26070" providerId="LiveId" clId="{970660FE-B147-40B8-876C-07440BF905FE}" dt="2021-04-09T20:42:51.915" v="235" actId="20577"/>
          <ac:spMkLst>
            <pc:docMk/>
            <pc:sldMk cId="0" sldId="1820"/>
            <ac:spMk id="14" creationId="{00000000-0000-0000-0000-000000000000}"/>
          </ac:spMkLst>
        </pc:spChg>
        <pc:graphicFrameChg chg="mod">
          <ac:chgData name="Audes Feitosa" userId="92476b2894f26070" providerId="LiveId" clId="{970660FE-B147-40B8-876C-07440BF905FE}" dt="2021-04-09T20:44:43.854" v="345" actId="1036"/>
          <ac:graphicFrameMkLst>
            <pc:docMk/>
            <pc:sldMk cId="0" sldId="1820"/>
            <ac:graphicFrameMk id="5" creationId="{00000000-0000-0000-0000-000000000000}"/>
          </ac:graphicFrameMkLst>
        </pc:graphicFrameChg>
      </pc:sldChg>
      <pc:sldChg chg="addSp delSp modSp mod">
        <pc:chgData name="Audes Feitosa" userId="92476b2894f26070" providerId="LiveId" clId="{970660FE-B147-40B8-876C-07440BF905FE}" dt="2021-04-09T20:44:35.801" v="329" actId="1035"/>
        <pc:sldMkLst>
          <pc:docMk/>
          <pc:sldMk cId="0" sldId="1821"/>
        </pc:sldMkLst>
        <pc:spChg chg="del">
          <ac:chgData name="Audes Feitosa" userId="92476b2894f26070" providerId="LiveId" clId="{970660FE-B147-40B8-876C-07440BF905FE}" dt="2021-04-09T20:43:16.279" v="278" actId="478"/>
          <ac:spMkLst>
            <pc:docMk/>
            <pc:sldMk cId="0" sldId="1821"/>
            <ac:spMk id="6" creationId="{97B39690-C07B-430A-B3E0-58BAACFF207B}"/>
          </ac:spMkLst>
        </pc:spChg>
        <pc:spChg chg="add mod">
          <ac:chgData name="Audes Feitosa" userId="92476b2894f26070" providerId="LiveId" clId="{970660FE-B147-40B8-876C-07440BF905FE}" dt="2021-04-09T20:43:17.189" v="279"/>
          <ac:spMkLst>
            <pc:docMk/>
            <pc:sldMk cId="0" sldId="1821"/>
            <ac:spMk id="8" creationId="{8221EB07-20AF-4D77-807E-51095C22E398}"/>
          </ac:spMkLst>
        </pc:spChg>
        <pc:spChg chg="add mod">
          <ac:chgData name="Audes Feitosa" userId="92476b2894f26070" providerId="LiveId" clId="{970660FE-B147-40B8-876C-07440BF905FE}" dt="2021-04-09T20:43:17.189" v="279"/>
          <ac:spMkLst>
            <pc:docMk/>
            <pc:sldMk cId="0" sldId="1821"/>
            <ac:spMk id="9" creationId="{153BD333-998D-4AFD-9889-1CFA0DC0721E}"/>
          </ac:spMkLst>
        </pc:spChg>
        <pc:spChg chg="del">
          <ac:chgData name="Audes Feitosa" userId="92476b2894f26070" providerId="LiveId" clId="{970660FE-B147-40B8-876C-07440BF905FE}" dt="2021-04-09T20:43:16.279" v="278" actId="478"/>
          <ac:spMkLst>
            <pc:docMk/>
            <pc:sldMk cId="0" sldId="1821"/>
            <ac:spMk id="14" creationId="{00000000-0000-0000-0000-000000000000}"/>
          </ac:spMkLst>
        </pc:spChg>
        <pc:graphicFrameChg chg="mod">
          <ac:chgData name="Audes Feitosa" userId="92476b2894f26070" providerId="LiveId" clId="{970660FE-B147-40B8-876C-07440BF905FE}" dt="2021-04-09T20:44:35.801" v="329" actId="1035"/>
          <ac:graphicFrameMkLst>
            <pc:docMk/>
            <pc:sldMk cId="0" sldId="1821"/>
            <ac:graphicFrameMk id="4" creationId="{00000000-0000-0000-0000-000000000000}"/>
          </ac:graphicFrameMkLst>
        </pc:graphicFrameChg>
      </pc:sldChg>
      <pc:sldChg chg="addSp delSp modSp mod">
        <pc:chgData name="Audes Feitosa" userId="92476b2894f26070" providerId="LiveId" clId="{970660FE-B147-40B8-876C-07440BF905FE}" dt="2021-04-09T20:44:29.717" v="315" actId="1035"/>
        <pc:sldMkLst>
          <pc:docMk/>
          <pc:sldMk cId="0" sldId="1822"/>
        </pc:sldMkLst>
        <pc:spChg chg="add mod">
          <ac:chgData name="Audes Feitosa" userId="92476b2894f26070" providerId="LiveId" clId="{970660FE-B147-40B8-876C-07440BF905FE}" dt="2021-04-09T20:43:26.748" v="281"/>
          <ac:spMkLst>
            <pc:docMk/>
            <pc:sldMk cId="0" sldId="1822"/>
            <ac:spMk id="7" creationId="{6CD3E1A7-312E-422D-B777-FFF62515F3CC}"/>
          </ac:spMkLst>
        </pc:spChg>
        <pc:spChg chg="add mod">
          <ac:chgData name="Audes Feitosa" userId="92476b2894f26070" providerId="LiveId" clId="{970660FE-B147-40B8-876C-07440BF905FE}" dt="2021-04-09T20:43:26.748" v="281"/>
          <ac:spMkLst>
            <pc:docMk/>
            <pc:sldMk cId="0" sldId="1822"/>
            <ac:spMk id="8" creationId="{98B73CE4-1160-46D1-9D49-4DA2DB4F6E90}"/>
          </ac:spMkLst>
        </pc:spChg>
        <pc:spChg chg="del">
          <ac:chgData name="Audes Feitosa" userId="92476b2894f26070" providerId="LiveId" clId="{970660FE-B147-40B8-876C-07440BF905FE}" dt="2021-04-09T20:43:26.019" v="280" actId="478"/>
          <ac:spMkLst>
            <pc:docMk/>
            <pc:sldMk cId="0" sldId="1822"/>
            <ac:spMk id="14" creationId="{00000000-0000-0000-0000-000000000000}"/>
          </ac:spMkLst>
        </pc:spChg>
        <pc:spChg chg="del">
          <ac:chgData name="Audes Feitosa" userId="92476b2894f26070" providerId="LiveId" clId="{970660FE-B147-40B8-876C-07440BF905FE}" dt="2021-04-09T20:43:26.019" v="280" actId="478"/>
          <ac:spMkLst>
            <pc:docMk/>
            <pc:sldMk cId="0" sldId="1822"/>
            <ac:spMk id="22" creationId="{00000000-0000-0000-0000-000000000000}"/>
          </ac:spMkLst>
        </pc:spChg>
        <pc:graphicFrameChg chg="mod">
          <ac:chgData name="Audes Feitosa" userId="92476b2894f26070" providerId="LiveId" clId="{970660FE-B147-40B8-876C-07440BF905FE}" dt="2021-04-09T20:44:29.717" v="315" actId="1035"/>
          <ac:graphicFrameMkLst>
            <pc:docMk/>
            <pc:sldMk cId="0" sldId="1822"/>
            <ac:graphicFrameMk id="3" creationId="{00000000-0000-0000-0000-000000000000}"/>
          </ac:graphicFrameMkLst>
        </pc:graphicFrameChg>
      </pc:sldChg>
      <pc:sldChg chg="addSp delSp modSp mod">
        <pc:chgData name="Audes Feitosa" userId="92476b2894f26070" providerId="LiveId" clId="{970660FE-B147-40B8-876C-07440BF905FE}" dt="2021-04-09T20:44:23.852" v="301" actId="1035"/>
        <pc:sldMkLst>
          <pc:docMk/>
          <pc:sldMk cId="0" sldId="1823"/>
        </pc:sldMkLst>
        <pc:spChg chg="add del">
          <ac:chgData name="Audes Feitosa" userId="92476b2894f26070" providerId="LiveId" clId="{970660FE-B147-40B8-876C-07440BF905FE}" dt="2021-04-09T20:44:16.538" v="286" actId="478"/>
          <ac:spMkLst>
            <pc:docMk/>
            <pc:sldMk cId="0" sldId="1823"/>
            <ac:spMk id="6" creationId="{1C1A8083-D7BF-4358-8B8A-091FBEC47215}"/>
          </ac:spMkLst>
        </pc:spChg>
        <pc:spChg chg="add del mod">
          <ac:chgData name="Audes Feitosa" userId="92476b2894f26070" providerId="LiveId" clId="{970660FE-B147-40B8-876C-07440BF905FE}" dt="2021-04-09T20:43:41.991" v="284"/>
          <ac:spMkLst>
            <pc:docMk/>
            <pc:sldMk cId="0" sldId="1823"/>
            <ac:spMk id="8" creationId="{1955F428-7932-41CC-8099-FAAF786E0EF7}"/>
          </ac:spMkLst>
        </pc:spChg>
        <pc:spChg chg="add del mod">
          <ac:chgData name="Audes Feitosa" userId="92476b2894f26070" providerId="LiveId" clId="{970660FE-B147-40B8-876C-07440BF905FE}" dt="2021-04-09T20:43:41.991" v="284"/>
          <ac:spMkLst>
            <pc:docMk/>
            <pc:sldMk cId="0" sldId="1823"/>
            <ac:spMk id="9" creationId="{48E745D1-E70E-4E8C-B5CE-F44F3496728E}"/>
          </ac:spMkLst>
        </pc:spChg>
        <pc:spChg chg="add mod">
          <ac:chgData name="Audes Feitosa" userId="92476b2894f26070" providerId="LiveId" clId="{970660FE-B147-40B8-876C-07440BF905FE}" dt="2021-04-09T20:44:18.251" v="287"/>
          <ac:spMkLst>
            <pc:docMk/>
            <pc:sldMk cId="0" sldId="1823"/>
            <ac:spMk id="10" creationId="{D3F3C7B7-2BE6-4EAE-B4A6-5C687FD38EE5}"/>
          </ac:spMkLst>
        </pc:spChg>
        <pc:spChg chg="add mod">
          <ac:chgData name="Audes Feitosa" userId="92476b2894f26070" providerId="LiveId" clId="{970660FE-B147-40B8-876C-07440BF905FE}" dt="2021-04-09T20:44:18.251" v="287"/>
          <ac:spMkLst>
            <pc:docMk/>
            <pc:sldMk cId="0" sldId="1823"/>
            <ac:spMk id="11" creationId="{B80C4A0C-1EC8-44AF-BD65-3815F77DEA86}"/>
          </ac:spMkLst>
        </pc:spChg>
        <pc:spChg chg="add del">
          <ac:chgData name="Audes Feitosa" userId="92476b2894f26070" providerId="LiveId" clId="{970660FE-B147-40B8-876C-07440BF905FE}" dt="2021-04-09T20:44:16.538" v="286" actId="478"/>
          <ac:spMkLst>
            <pc:docMk/>
            <pc:sldMk cId="0" sldId="1823"/>
            <ac:spMk id="14" creationId="{00000000-0000-0000-0000-000000000000}"/>
          </ac:spMkLst>
        </pc:spChg>
        <pc:graphicFrameChg chg="mod">
          <ac:chgData name="Audes Feitosa" userId="92476b2894f26070" providerId="LiveId" clId="{970660FE-B147-40B8-876C-07440BF905FE}" dt="2021-04-09T20:44:23.852" v="301" actId="1035"/>
          <ac:graphicFrameMkLst>
            <pc:docMk/>
            <pc:sldMk cId="0" sldId="1823"/>
            <ac:graphicFrameMk id="5" creationId="{00000000-0000-0000-0000-000000000000}"/>
          </ac:graphicFrameMkLst>
        </pc:graphicFrameChg>
      </pc:sldChg>
      <pc:sldChg chg="modSp mod">
        <pc:chgData name="Audes Feitosa" userId="92476b2894f26070" providerId="LiveId" clId="{970660FE-B147-40B8-876C-07440BF905FE}" dt="2021-04-09T20:46:53.259" v="407" actId="1035"/>
        <pc:sldMkLst>
          <pc:docMk/>
          <pc:sldMk cId="0" sldId="1824"/>
        </pc:sldMkLst>
        <pc:spChg chg="mod">
          <ac:chgData name="Audes Feitosa" userId="92476b2894f26070" providerId="LiveId" clId="{970660FE-B147-40B8-876C-07440BF905FE}" dt="2021-04-09T20:46:46.716" v="394" actId="1035"/>
          <ac:spMkLst>
            <pc:docMk/>
            <pc:sldMk cId="0" sldId="1824"/>
            <ac:spMk id="4" creationId="{00000000-0000-0000-0000-000000000000}"/>
          </ac:spMkLst>
        </pc:spChg>
        <pc:spChg chg="mod">
          <ac:chgData name="Audes Feitosa" userId="92476b2894f26070" providerId="LiveId" clId="{970660FE-B147-40B8-876C-07440BF905FE}" dt="2021-04-09T20:46:46.716" v="394" actId="1035"/>
          <ac:spMkLst>
            <pc:docMk/>
            <pc:sldMk cId="0" sldId="1824"/>
            <ac:spMk id="6" creationId="{00000000-0000-0000-0000-000000000000}"/>
          </ac:spMkLst>
        </pc:spChg>
        <pc:spChg chg="mod">
          <ac:chgData name="Audes Feitosa" userId="92476b2894f26070" providerId="LiveId" clId="{970660FE-B147-40B8-876C-07440BF905FE}" dt="2021-04-09T20:46:46.716" v="394" actId="1035"/>
          <ac:spMkLst>
            <pc:docMk/>
            <pc:sldMk cId="0" sldId="1824"/>
            <ac:spMk id="7" creationId="{00000000-0000-0000-0000-000000000000}"/>
          </ac:spMkLst>
        </pc:spChg>
        <pc:spChg chg="mod">
          <ac:chgData name="Audes Feitosa" userId="92476b2894f26070" providerId="LiveId" clId="{970660FE-B147-40B8-876C-07440BF905FE}" dt="2021-04-09T20:46:46.716" v="394" actId="1035"/>
          <ac:spMkLst>
            <pc:docMk/>
            <pc:sldMk cId="0" sldId="1824"/>
            <ac:spMk id="8" creationId="{00000000-0000-0000-0000-000000000000}"/>
          </ac:spMkLst>
        </pc:spChg>
        <pc:spChg chg="mod">
          <ac:chgData name="Audes Feitosa" userId="92476b2894f26070" providerId="LiveId" clId="{970660FE-B147-40B8-876C-07440BF905FE}" dt="2021-04-09T20:46:46.716" v="394" actId="1035"/>
          <ac:spMkLst>
            <pc:docMk/>
            <pc:sldMk cId="0" sldId="1824"/>
            <ac:spMk id="9" creationId="{00000000-0000-0000-0000-000000000000}"/>
          </ac:spMkLst>
        </pc:spChg>
        <pc:spChg chg="mod">
          <ac:chgData name="Audes Feitosa" userId="92476b2894f26070" providerId="LiveId" clId="{970660FE-B147-40B8-876C-07440BF905FE}" dt="2021-04-09T20:46:46.716" v="394" actId="1035"/>
          <ac:spMkLst>
            <pc:docMk/>
            <pc:sldMk cId="0" sldId="1824"/>
            <ac:spMk id="10" creationId="{00000000-0000-0000-0000-000000000000}"/>
          </ac:spMkLst>
        </pc:spChg>
        <pc:spChg chg="mod">
          <ac:chgData name="Audes Feitosa" userId="92476b2894f26070" providerId="LiveId" clId="{970660FE-B147-40B8-876C-07440BF905FE}" dt="2021-04-09T20:46:13.053" v="360"/>
          <ac:spMkLst>
            <pc:docMk/>
            <pc:sldMk cId="0" sldId="1824"/>
            <ac:spMk id="14" creationId="{00000000-0000-0000-0000-000000000000}"/>
          </ac:spMkLst>
        </pc:spChg>
        <pc:spChg chg="mod">
          <ac:chgData name="Audes Feitosa" userId="92476b2894f26070" providerId="LiveId" clId="{970660FE-B147-40B8-876C-07440BF905FE}" dt="2021-04-09T20:46:38.738" v="371" actId="14100"/>
          <ac:spMkLst>
            <pc:docMk/>
            <pc:sldMk cId="0" sldId="1824"/>
            <ac:spMk id="22" creationId="{00000000-0000-0000-0000-000000000000}"/>
          </ac:spMkLst>
        </pc:spChg>
        <pc:spChg chg="mod">
          <ac:chgData name="Audes Feitosa" userId="92476b2894f26070" providerId="LiveId" clId="{970660FE-B147-40B8-876C-07440BF905FE}" dt="2021-04-09T20:46:53.259" v="407" actId="1035"/>
          <ac:spMkLst>
            <pc:docMk/>
            <pc:sldMk cId="0" sldId="1824"/>
            <ac:spMk id="48" creationId="{7639C328-1511-46F0-A282-1FB28385EDFB}"/>
          </ac:spMkLst>
        </pc:spChg>
        <pc:cxnChg chg="mod">
          <ac:chgData name="Audes Feitosa" userId="92476b2894f26070" providerId="LiveId" clId="{970660FE-B147-40B8-876C-07440BF905FE}" dt="2021-04-09T20:46:46.716" v="394" actId="1035"/>
          <ac:cxnSpMkLst>
            <pc:docMk/>
            <pc:sldMk cId="0" sldId="1824"/>
            <ac:cxnSpMk id="3" creationId="{3D7853B7-6D4B-49B8-BED2-83F0372D804A}"/>
          </ac:cxnSpMkLst>
        </pc:cxnChg>
        <pc:cxnChg chg="mod">
          <ac:chgData name="Audes Feitosa" userId="92476b2894f26070" providerId="LiveId" clId="{970660FE-B147-40B8-876C-07440BF905FE}" dt="2021-04-09T20:46:46.716" v="394" actId="1035"/>
          <ac:cxnSpMkLst>
            <pc:docMk/>
            <pc:sldMk cId="0" sldId="1824"/>
            <ac:cxnSpMk id="18" creationId="{BB8EE0A2-76BD-4577-B7E0-24758EB52F33}"/>
          </ac:cxnSpMkLst>
        </pc:cxnChg>
        <pc:cxnChg chg="mod">
          <ac:chgData name="Audes Feitosa" userId="92476b2894f26070" providerId="LiveId" clId="{970660FE-B147-40B8-876C-07440BF905FE}" dt="2021-04-09T20:46:46.716" v="394" actId="1035"/>
          <ac:cxnSpMkLst>
            <pc:docMk/>
            <pc:sldMk cId="0" sldId="1824"/>
            <ac:cxnSpMk id="21" creationId="{4F7E9C52-5A5F-466F-9CCB-65139CFBA5EA}"/>
          </ac:cxnSpMkLst>
        </pc:cxnChg>
        <pc:cxnChg chg="mod">
          <ac:chgData name="Audes Feitosa" userId="92476b2894f26070" providerId="LiveId" clId="{970660FE-B147-40B8-876C-07440BF905FE}" dt="2021-04-09T20:46:46.716" v="394" actId="1035"/>
          <ac:cxnSpMkLst>
            <pc:docMk/>
            <pc:sldMk cId="0" sldId="1824"/>
            <ac:cxnSpMk id="24" creationId="{8D6BCDDC-D2C1-4E37-965A-CB7AAF88AB95}"/>
          </ac:cxnSpMkLst>
        </pc:cxnChg>
        <pc:cxnChg chg="mod">
          <ac:chgData name="Audes Feitosa" userId="92476b2894f26070" providerId="LiveId" clId="{970660FE-B147-40B8-876C-07440BF905FE}" dt="2021-04-09T20:46:46.716" v="394" actId="1035"/>
          <ac:cxnSpMkLst>
            <pc:docMk/>
            <pc:sldMk cId="0" sldId="1824"/>
            <ac:cxnSpMk id="26" creationId="{09CA71B3-0E82-49A0-B513-A5910FE0300E}"/>
          </ac:cxnSpMkLst>
        </pc:cxnChg>
        <pc:cxnChg chg="mod">
          <ac:chgData name="Audes Feitosa" userId="92476b2894f26070" providerId="LiveId" clId="{970660FE-B147-40B8-876C-07440BF905FE}" dt="2021-04-09T20:46:46.716" v="394" actId="1035"/>
          <ac:cxnSpMkLst>
            <pc:docMk/>
            <pc:sldMk cId="0" sldId="1824"/>
            <ac:cxnSpMk id="28" creationId="{3203A147-CB68-4C29-AC23-CEAF3D51744B}"/>
          </ac:cxnSpMkLst>
        </pc:cxnChg>
      </pc:sldChg>
      <pc:sldChg chg="modSp mod">
        <pc:chgData name="Audes Feitosa" userId="92476b2894f26070" providerId="LiveId" clId="{970660FE-B147-40B8-876C-07440BF905FE}" dt="2021-04-09T20:47:53.248" v="436" actId="1035"/>
        <pc:sldMkLst>
          <pc:docMk/>
          <pc:sldMk cId="0" sldId="1825"/>
        </pc:sldMkLst>
        <pc:spChg chg="mod">
          <ac:chgData name="Audes Feitosa" userId="92476b2894f26070" providerId="LiveId" clId="{970660FE-B147-40B8-876C-07440BF905FE}" dt="2021-04-09T20:47:23.440" v="413" actId="20577"/>
          <ac:spMkLst>
            <pc:docMk/>
            <pc:sldMk cId="0" sldId="1825"/>
            <ac:spMk id="14" creationId="{00000000-0000-0000-0000-000000000000}"/>
          </ac:spMkLst>
        </pc:spChg>
        <pc:spChg chg="mod">
          <ac:chgData name="Audes Feitosa" userId="92476b2894f26070" providerId="LiveId" clId="{970660FE-B147-40B8-876C-07440BF905FE}" dt="2021-04-09T20:47:44.514" v="418" actId="114"/>
          <ac:spMkLst>
            <pc:docMk/>
            <pc:sldMk cId="0" sldId="1825"/>
            <ac:spMk id="22" creationId="{00000000-0000-0000-0000-000000000000}"/>
          </ac:spMkLst>
        </pc:spChg>
        <pc:graphicFrameChg chg="mod">
          <ac:chgData name="Audes Feitosa" userId="92476b2894f26070" providerId="LiveId" clId="{970660FE-B147-40B8-876C-07440BF905FE}" dt="2021-04-09T20:47:53.248" v="436" actId="1035"/>
          <ac:graphicFrameMkLst>
            <pc:docMk/>
            <pc:sldMk cId="0" sldId="1825"/>
            <ac:graphicFrameMk id="3" creationId="{00000000-0000-0000-0000-000000000000}"/>
          </ac:graphicFrameMkLst>
        </pc:graphicFrameChg>
      </pc:sldChg>
      <pc:sldChg chg="modSp mod">
        <pc:chgData name="Audes Feitosa" userId="92476b2894f26070" providerId="LiveId" clId="{970660FE-B147-40B8-876C-07440BF905FE}" dt="2021-04-09T20:48:58.154" v="516" actId="1036"/>
        <pc:sldMkLst>
          <pc:docMk/>
          <pc:sldMk cId="0" sldId="1826"/>
        </pc:sldMkLst>
        <pc:spChg chg="mod">
          <ac:chgData name="Audes Feitosa" userId="92476b2894f26070" providerId="LiveId" clId="{970660FE-B147-40B8-876C-07440BF905FE}" dt="2021-04-09T20:48:58.154" v="516" actId="1036"/>
          <ac:spMkLst>
            <pc:docMk/>
            <pc:sldMk cId="0" sldId="1826"/>
            <ac:spMk id="6" creationId="{E487A878-4AC8-49A5-8D9C-4B8858447A46}"/>
          </ac:spMkLst>
        </pc:spChg>
        <pc:spChg chg="mod">
          <ac:chgData name="Audes Feitosa" userId="92476b2894f26070" providerId="LiveId" clId="{970660FE-B147-40B8-876C-07440BF905FE}" dt="2021-04-09T20:48:26.576" v="440"/>
          <ac:spMkLst>
            <pc:docMk/>
            <pc:sldMk cId="0" sldId="1826"/>
            <ac:spMk id="14" creationId="{00000000-0000-0000-0000-000000000000}"/>
          </ac:spMkLst>
        </pc:spChg>
        <pc:spChg chg="mod">
          <ac:chgData name="Audes Feitosa" userId="92476b2894f26070" providerId="LiveId" clId="{970660FE-B147-40B8-876C-07440BF905FE}" dt="2021-04-09T20:48:47.993" v="493" actId="1037"/>
          <ac:spMkLst>
            <pc:docMk/>
            <pc:sldMk cId="0" sldId="1826"/>
            <ac:spMk id="22" creationId="{00000000-0000-0000-0000-000000000000}"/>
          </ac:spMkLst>
        </pc:spChg>
        <pc:graphicFrameChg chg="mod">
          <ac:chgData name="Audes Feitosa" userId="92476b2894f26070" providerId="LiveId" clId="{970660FE-B147-40B8-876C-07440BF905FE}" dt="2021-04-09T20:48:53.545" v="508" actId="1036"/>
          <ac:graphicFrameMkLst>
            <pc:docMk/>
            <pc:sldMk cId="0" sldId="1826"/>
            <ac:graphicFrameMk id="4" creationId="{00000000-0000-0000-0000-000000000000}"/>
          </ac:graphicFrameMkLst>
        </pc:graphicFrameChg>
      </pc:sldChg>
      <pc:sldChg chg="modSp mod">
        <pc:chgData name="Audes Feitosa" userId="92476b2894f26070" providerId="LiveId" clId="{970660FE-B147-40B8-876C-07440BF905FE}" dt="2021-04-09T20:49:27.411" v="523" actId="14100"/>
        <pc:sldMkLst>
          <pc:docMk/>
          <pc:sldMk cId="0" sldId="1827"/>
        </pc:sldMkLst>
        <pc:spChg chg="mod">
          <ac:chgData name="Audes Feitosa" userId="92476b2894f26070" providerId="LiveId" clId="{970660FE-B147-40B8-876C-07440BF905FE}" dt="2021-04-09T20:49:11.636" v="522"/>
          <ac:spMkLst>
            <pc:docMk/>
            <pc:sldMk cId="0" sldId="1827"/>
            <ac:spMk id="14" creationId="{00000000-0000-0000-0000-000000000000}"/>
          </ac:spMkLst>
        </pc:spChg>
        <pc:spChg chg="mod">
          <ac:chgData name="Audes Feitosa" userId="92476b2894f26070" providerId="LiveId" clId="{970660FE-B147-40B8-876C-07440BF905FE}" dt="2021-04-09T20:49:27.411" v="523" actId="14100"/>
          <ac:spMkLst>
            <pc:docMk/>
            <pc:sldMk cId="0" sldId="1827"/>
            <ac:spMk id="22" creationId="{00000000-0000-0000-0000-000000000000}"/>
          </ac:spMkLst>
        </pc:spChg>
      </pc:sldChg>
      <pc:sldChg chg="addSp delSp modSp mod">
        <pc:chgData name="Audes Feitosa" userId="92476b2894f26070" providerId="LiveId" clId="{970660FE-B147-40B8-876C-07440BF905FE}" dt="2021-04-09T20:50:01.931" v="526" actId="14100"/>
        <pc:sldMkLst>
          <pc:docMk/>
          <pc:sldMk cId="0" sldId="1828"/>
        </pc:sldMkLst>
        <pc:spChg chg="del">
          <ac:chgData name="Audes Feitosa" userId="92476b2894f26070" providerId="LiveId" clId="{970660FE-B147-40B8-876C-07440BF905FE}" dt="2021-04-09T20:49:53.994" v="524" actId="478"/>
          <ac:spMkLst>
            <pc:docMk/>
            <pc:sldMk cId="0" sldId="1828"/>
            <ac:spMk id="14" creationId="{00000000-0000-0000-0000-000000000000}"/>
          </ac:spMkLst>
        </pc:spChg>
        <pc:spChg chg="mod">
          <ac:chgData name="Audes Feitosa" userId="92476b2894f26070" providerId="LiveId" clId="{970660FE-B147-40B8-876C-07440BF905FE}" dt="2021-04-09T20:50:01.931" v="526" actId="14100"/>
          <ac:spMkLst>
            <pc:docMk/>
            <pc:sldMk cId="0" sldId="1828"/>
            <ac:spMk id="22" creationId="{00000000-0000-0000-0000-000000000000}"/>
          </ac:spMkLst>
        </pc:spChg>
        <pc:spChg chg="add mod">
          <ac:chgData name="Audes Feitosa" userId="92476b2894f26070" providerId="LiveId" clId="{970660FE-B147-40B8-876C-07440BF905FE}" dt="2021-04-09T20:49:54.807" v="525"/>
          <ac:spMkLst>
            <pc:docMk/>
            <pc:sldMk cId="0" sldId="1828"/>
            <ac:spMk id="26" creationId="{6BB25A3B-FB2E-41D1-A445-B99619728019}"/>
          </ac:spMkLst>
        </pc:spChg>
      </pc:sldChg>
      <pc:sldChg chg="modSp mod">
        <pc:chgData name="Audes Feitosa" userId="92476b2894f26070" providerId="LiveId" clId="{970660FE-B147-40B8-876C-07440BF905FE}" dt="2021-04-09T20:52:04.873" v="574" actId="1035"/>
        <pc:sldMkLst>
          <pc:docMk/>
          <pc:sldMk cId="0" sldId="1829"/>
        </pc:sldMkLst>
        <pc:spChg chg="mod">
          <ac:chgData name="Audes Feitosa" userId="92476b2894f26070" providerId="LiveId" clId="{970660FE-B147-40B8-876C-07440BF905FE}" dt="2021-04-09T20:51:09.464" v="542"/>
          <ac:spMkLst>
            <pc:docMk/>
            <pc:sldMk cId="0" sldId="1829"/>
            <ac:spMk id="14" creationId="{00000000-0000-0000-0000-000000000000}"/>
          </ac:spMkLst>
        </pc:spChg>
        <pc:spChg chg="mod">
          <ac:chgData name="Audes Feitosa" userId="92476b2894f26070" providerId="LiveId" clId="{970660FE-B147-40B8-876C-07440BF905FE}" dt="2021-04-09T20:51:46.604" v="562" actId="14100"/>
          <ac:spMkLst>
            <pc:docMk/>
            <pc:sldMk cId="0" sldId="1829"/>
            <ac:spMk id="22" creationId="{00000000-0000-0000-0000-000000000000}"/>
          </ac:spMkLst>
        </pc:spChg>
        <pc:graphicFrameChg chg="mod">
          <ac:chgData name="Audes Feitosa" userId="92476b2894f26070" providerId="LiveId" clId="{970660FE-B147-40B8-876C-07440BF905FE}" dt="2021-04-09T20:52:04.873" v="574" actId="1035"/>
          <ac:graphicFrameMkLst>
            <pc:docMk/>
            <pc:sldMk cId="0" sldId="1829"/>
            <ac:graphicFrameMk id="3" creationId="{00000000-0000-0000-0000-000000000000}"/>
          </ac:graphicFrameMkLst>
        </pc:graphicFrameChg>
      </pc:sldChg>
      <pc:sldChg chg="modSp mod">
        <pc:chgData name="Audes Feitosa" userId="92476b2894f26070" providerId="LiveId" clId="{970660FE-B147-40B8-876C-07440BF905FE}" dt="2021-04-09T20:46:27.819" v="370" actId="1035"/>
        <pc:sldMkLst>
          <pc:docMk/>
          <pc:sldMk cId="3871444939" sldId="1830"/>
        </pc:sldMkLst>
        <pc:spChg chg="mod">
          <ac:chgData name="Audes Feitosa" userId="92476b2894f26070" providerId="LiveId" clId="{970660FE-B147-40B8-876C-07440BF905FE}" dt="2021-04-09T20:45:41.743" v="356" actId="14100"/>
          <ac:spMkLst>
            <pc:docMk/>
            <pc:sldMk cId="3871444939" sldId="1830"/>
            <ac:spMk id="6" creationId="{1C1A8083-D7BF-4358-8B8A-091FBEC47215}"/>
          </ac:spMkLst>
        </pc:spChg>
        <pc:spChg chg="mod">
          <ac:chgData name="Audes Feitosa" userId="92476b2894f26070" providerId="LiveId" clId="{970660FE-B147-40B8-876C-07440BF905FE}" dt="2021-04-09T20:45:32.822" v="350"/>
          <ac:spMkLst>
            <pc:docMk/>
            <pc:sldMk cId="3871444939" sldId="1830"/>
            <ac:spMk id="14" creationId="{00000000-0000-0000-0000-000000000000}"/>
          </ac:spMkLst>
        </pc:spChg>
        <pc:graphicFrameChg chg="mod">
          <ac:chgData name="Audes Feitosa" userId="92476b2894f26070" providerId="LiveId" clId="{970660FE-B147-40B8-876C-07440BF905FE}" dt="2021-04-09T20:46:27.819" v="370" actId="1035"/>
          <ac:graphicFrameMkLst>
            <pc:docMk/>
            <pc:sldMk cId="3871444939" sldId="1830"/>
            <ac:graphicFrameMk id="7" creationId="{293B1900-B02C-427A-B51A-7B8B35B1E20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pt-BR" dirty="0">
              <a:latin typeface="Montserrat" panose="00000500000000000000" pitchFamily="2" charset="0"/>
            </a:endParaRPr>
          </a:p>
        </p:txBody>
      </p:sp>
      <p:sp>
        <p:nvSpPr>
          <p:cNvPr id="3" name="Espaço Reservado para Data 2"/>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5E1EBC9D-A56F-415C-A4D3-92864FA0151C}" type="datetimeFigureOut">
              <a:rPr lang="pt-BR" smtClean="0">
                <a:latin typeface="Montserrat" panose="00000500000000000000" pitchFamily="2" charset="0"/>
              </a:rPr>
              <a:t>09/04/2021</a:t>
            </a:fld>
            <a:endParaRPr lang="pt-BR" dirty="0">
              <a:latin typeface="Montserrat" panose="00000500000000000000" pitchFamily="2" charset="0"/>
            </a:endParaRPr>
          </a:p>
        </p:txBody>
      </p:sp>
      <p:sp>
        <p:nvSpPr>
          <p:cNvPr id="4" name="Espaço Reservado para Rodapé 3"/>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endParaRPr lang="pt-BR" dirty="0">
              <a:latin typeface="Montserrat" panose="00000500000000000000" pitchFamily="2" charset="0"/>
            </a:endParaRPr>
          </a:p>
        </p:txBody>
      </p:sp>
      <p:sp>
        <p:nvSpPr>
          <p:cNvPr id="5" name="Espaço Reservado para Número de Slide 4"/>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B2BD02D1-3094-4A33-854B-BC5B733983FD}" type="slidenum">
              <a:rPr lang="pt-BR" smtClean="0">
                <a:latin typeface="Montserrat" panose="00000500000000000000" pitchFamily="2" charset="0"/>
              </a:rPr>
              <a:t>‹nº›</a:t>
            </a:fld>
            <a:endParaRPr lang="pt-BR" dirty="0">
              <a:latin typeface="Montserrat" panose="00000500000000000000" pitchFamily="2"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3508"/>
          </a:xfrm>
          <a:prstGeom prst="rect">
            <a:avLst/>
          </a:prstGeom>
          <a:noFill/>
          <a:ln>
            <a:noFill/>
          </a:ln>
        </p:spPr>
        <p:txBody>
          <a:bodyPr spcFirstLastPara="1" wrap="square" lIns="99075" tIns="49525" rIns="99075" bIns="49525"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300" b="0" i="0" u="none" strike="noStrike" cap="none">
                <a:solidFill>
                  <a:schemeClr val="dk1"/>
                </a:solidFill>
                <a:latin typeface="Montserrat" panose="00000500000000000000" pitchFamily="2" charset="0"/>
                <a:ea typeface="Montserrat" panose="00000500000000000000" pitchFamily="2" charset="0"/>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lang="pt-BR" dirty="0"/>
          </a:p>
        </p:txBody>
      </p:sp>
      <p:sp>
        <p:nvSpPr>
          <p:cNvPr id="4" name="Google Shape;4;n"/>
          <p:cNvSpPr txBox="1">
            <a:spLocks noGrp="1"/>
          </p:cNvSpPr>
          <p:nvPr>
            <p:ph type="dt" idx="10"/>
          </p:nvPr>
        </p:nvSpPr>
        <p:spPr>
          <a:xfrm>
            <a:off x="4023992" y="0"/>
            <a:ext cx="3078427" cy="513508"/>
          </a:xfrm>
          <a:prstGeom prst="rect">
            <a:avLst/>
          </a:prstGeom>
          <a:noFill/>
          <a:ln>
            <a:noFill/>
          </a:ln>
        </p:spPr>
        <p:txBody>
          <a:bodyPr spcFirstLastPara="1" wrap="square" lIns="99075" tIns="49525" rIns="99075" bIns="49525"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300" b="0" i="0" u="none" strike="noStrike" cap="none">
                <a:solidFill>
                  <a:schemeClr val="dk1"/>
                </a:solidFill>
                <a:latin typeface="Montserrat" panose="00000500000000000000" pitchFamily="2" charset="0"/>
                <a:ea typeface="Montserrat" panose="00000500000000000000" pitchFamily="2" charset="0"/>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lang="pt-BR" dirty="0"/>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7" name="Google Shape;7;n"/>
          <p:cNvSpPr txBox="1">
            <a:spLocks noGrp="1"/>
          </p:cNvSpPr>
          <p:nvPr>
            <p:ph type="ftr" idx="11"/>
          </p:nvPr>
        </p:nvSpPr>
        <p:spPr>
          <a:xfrm>
            <a:off x="0" y="9721107"/>
            <a:ext cx="3078427" cy="513507"/>
          </a:xfrm>
          <a:prstGeom prst="rect">
            <a:avLst/>
          </a:prstGeom>
          <a:noFill/>
          <a:ln>
            <a:noFill/>
          </a:ln>
        </p:spPr>
        <p:txBody>
          <a:bodyPr spcFirstLastPara="1" wrap="square" lIns="99075" tIns="49525" rIns="99075" bIns="49525"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300" b="0" i="0" u="none" strike="noStrike" cap="none">
                <a:solidFill>
                  <a:schemeClr val="dk1"/>
                </a:solidFill>
                <a:latin typeface="Montserrat" panose="00000500000000000000" pitchFamily="2" charset="0"/>
                <a:ea typeface="Montserrat" panose="00000500000000000000" pitchFamily="2" charset="0"/>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lang="pt-BR" dirty="0"/>
          </a:p>
        </p:txBody>
      </p:sp>
      <p:sp>
        <p:nvSpPr>
          <p:cNvPr id="8" name="Google Shape;8;n"/>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lvl1pPr>
              <a:defRPr>
                <a:latin typeface="Montserrat" panose="00000500000000000000" pitchFamily="2" charset="0"/>
              </a:defRPr>
            </a:lvl1pPr>
          </a:lstStyle>
          <a:p>
            <a:pPr algn="r">
              <a:buSzPts val="1300"/>
            </a:pPr>
            <a:fld id="{00000000-1234-1234-1234-123412341234}" type="slidenum">
              <a:rPr lang="pt-BR" sz="1300" smtClean="0">
                <a:solidFill>
                  <a:schemeClr val="dk1"/>
                </a:solidFill>
                <a:ea typeface="Calibri" panose="020F0502020204030204"/>
                <a:cs typeface="Calibri" panose="020F0502020204030204"/>
                <a:sym typeface="Calibri" panose="020F0502020204030204"/>
              </a:rPr>
              <a:t>‹nº›</a:t>
            </a:fld>
            <a:endParaRPr lang="pt-BR" sz="1300" dirty="0">
              <a:solidFill>
                <a:schemeClr val="dk1"/>
              </a:solidFill>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Montserrat" panose="00000500000000000000" pitchFamily="2" charset="0"/>
        <a:ea typeface="Montserrat" panose="00000500000000000000" pitchFamily="2" charset="0"/>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s 3"/>
          <p:cNvSpPr/>
          <p:nvPr userDrawn="1"/>
        </p:nvSpPr>
        <p:spPr>
          <a:xfrm>
            <a:off x="-22225" y="3175"/>
            <a:ext cx="12236450" cy="6854825"/>
          </a:xfrm>
          <a:prstGeom prst="rect">
            <a:avLst/>
          </a:prstGeom>
          <a:gradFill>
            <a:gsLst>
              <a:gs pos="7600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8" name="Rectangles 16"/>
          <p:cNvSpPr/>
          <p:nvPr userDrawn="1"/>
        </p:nvSpPr>
        <p:spPr>
          <a:xfrm rot="5400000">
            <a:off x="2091372" y="-1165222"/>
            <a:ext cx="166370" cy="3832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9" name="Rectangles 17"/>
          <p:cNvSpPr/>
          <p:nvPr userDrawn="1"/>
        </p:nvSpPr>
        <p:spPr>
          <a:xfrm rot="5400000">
            <a:off x="4950777" y="-32692"/>
            <a:ext cx="135890" cy="18561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0" name="Rectangles 16"/>
          <p:cNvSpPr/>
          <p:nvPr userDrawn="1"/>
        </p:nvSpPr>
        <p:spPr>
          <a:xfrm rot="5400000">
            <a:off x="3104515" y="3293482"/>
            <a:ext cx="45719" cy="629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pic>
        <p:nvPicPr>
          <p:cNvPr id="11" name="Imagem 10"/>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artisticPhotocopy detail="2"/>
                    </a14:imgEffect>
                  </a14:imgLayer>
                </a14:imgProps>
              </a:ext>
            </a:extLst>
          </a:blip>
          <a:stretch>
            <a:fillRect/>
          </a:stretch>
        </p:blipFill>
        <p:spPr>
          <a:xfrm>
            <a:off x="10206576" y="6251079"/>
            <a:ext cx="985299" cy="350243"/>
          </a:xfrm>
          <a:prstGeom prst="rect">
            <a:avLst/>
          </a:prstGeom>
        </p:spPr>
      </p:pic>
      <p:pic>
        <p:nvPicPr>
          <p:cNvPr id="12" name="Imagem 11"/>
          <p:cNvPicPr>
            <a:picLocks noChangeAspect="1"/>
          </p:cNvPicPr>
          <p:nvPr userDrawn="1"/>
        </p:nvPicPr>
        <p:blipFill>
          <a:blip r:embed="rId4"/>
          <a:stretch>
            <a:fillRect/>
          </a:stretch>
        </p:blipFill>
        <p:spPr>
          <a:xfrm>
            <a:off x="9093029" y="6251079"/>
            <a:ext cx="710322" cy="338284"/>
          </a:xfrm>
          <a:prstGeom prst="rect">
            <a:avLst/>
          </a:prstGeom>
        </p:spPr>
      </p:pic>
      <p:pic>
        <p:nvPicPr>
          <p:cNvPr id="13" name="Imagem 12"/>
          <p:cNvPicPr>
            <a:picLocks noChangeAspect="1"/>
          </p:cNvPicPr>
          <p:nvPr userDrawn="1"/>
        </p:nvPicPr>
        <p:blipFill>
          <a:blip r:embed="rId5"/>
          <a:stretch>
            <a:fillRect/>
          </a:stretch>
        </p:blipFill>
        <p:spPr>
          <a:xfrm>
            <a:off x="6474459" y="6252798"/>
            <a:ext cx="1431896" cy="360128"/>
          </a:xfrm>
          <a:prstGeom prst="rect">
            <a:avLst/>
          </a:prstGeom>
        </p:spPr>
      </p:pic>
      <p:pic>
        <p:nvPicPr>
          <p:cNvPr id="14" name="Imagem 13"/>
          <p:cNvPicPr>
            <a:picLocks noChangeAspect="1"/>
          </p:cNvPicPr>
          <p:nvPr userDrawn="1"/>
        </p:nvPicPr>
        <p:blipFill>
          <a:blip r:embed="rId6"/>
          <a:stretch>
            <a:fillRect/>
          </a:stretch>
        </p:blipFill>
        <p:spPr>
          <a:xfrm>
            <a:off x="8279785" y="6214583"/>
            <a:ext cx="405575" cy="395278"/>
          </a:xfrm>
          <a:prstGeom prst="rect">
            <a:avLst/>
          </a:prstGeom>
        </p:spPr>
      </p:pic>
      <p:sp>
        <p:nvSpPr>
          <p:cNvPr id="15" name="Rectangles 16"/>
          <p:cNvSpPr/>
          <p:nvPr userDrawn="1"/>
        </p:nvSpPr>
        <p:spPr>
          <a:xfrm rot="5400000" flipH="1">
            <a:off x="11781949" y="6097343"/>
            <a:ext cx="45719" cy="774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s 3"/>
          <p:cNvSpPr/>
          <p:nvPr userDrawn="1"/>
        </p:nvSpPr>
        <p:spPr>
          <a:xfrm>
            <a:off x="-22225" y="3175"/>
            <a:ext cx="12236450" cy="6854825"/>
          </a:xfrm>
          <a:prstGeom prst="rect">
            <a:avLst/>
          </a:prstGeom>
          <a:gradFill>
            <a:gsLst>
              <a:gs pos="7600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0" name="Rectangles 16"/>
          <p:cNvSpPr/>
          <p:nvPr userDrawn="1"/>
        </p:nvSpPr>
        <p:spPr>
          <a:xfrm rot="5400000">
            <a:off x="3104515" y="3293482"/>
            <a:ext cx="45719" cy="629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pic>
        <p:nvPicPr>
          <p:cNvPr id="11" name="Imagem 10"/>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artisticPhotocopy detail="2"/>
                    </a14:imgEffect>
                  </a14:imgLayer>
                </a14:imgProps>
              </a:ext>
            </a:extLst>
          </a:blip>
          <a:stretch>
            <a:fillRect/>
          </a:stretch>
        </p:blipFill>
        <p:spPr>
          <a:xfrm>
            <a:off x="10206576" y="6251079"/>
            <a:ext cx="985299" cy="350243"/>
          </a:xfrm>
          <a:prstGeom prst="rect">
            <a:avLst/>
          </a:prstGeom>
        </p:spPr>
      </p:pic>
      <p:pic>
        <p:nvPicPr>
          <p:cNvPr id="12" name="Imagem 11"/>
          <p:cNvPicPr>
            <a:picLocks noChangeAspect="1"/>
          </p:cNvPicPr>
          <p:nvPr userDrawn="1"/>
        </p:nvPicPr>
        <p:blipFill>
          <a:blip r:embed="rId4"/>
          <a:stretch>
            <a:fillRect/>
          </a:stretch>
        </p:blipFill>
        <p:spPr>
          <a:xfrm>
            <a:off x="9093029" y="6251079"/>
            <a:ext cx="710322" cy="338284"/>
          </a:xfrm>
          <a:prstGeom prst="rect">
            <a:avLst/>
          </a:prstGeom>
        </p:spPr>
      </p:pic>
      <p:pic>
        <p:nvPicPr>
          <p:cNvPr id="13" name="Imagem 12"/>
          <p:cNvPicPr>
            <a:picLocks noChangeAspect="1"/>
          </p:cNvPicPr>
          <p:nvPr userDrawn="1"/>
        </p:nvPicPr>
        <p:blipFill>
          <a:blip r:embed="rId5"/>
          <a:stretch>
            <a:fillRect/>
          </a:stretch>
        </p:blipFill>
        <p:spPr>
          <a:xfrm>
            <a:off x="6474459" y="6252798"/>
            <a:ext cx="1431896" cy="360128"/>
          </a:xfrm>
          <a:prstGeom prst="rect">
            <a:avLst/>
          </a:prstGeom>
        </p:spPr>
      </p:pic>
      <p:pic>
        <p:nvPicPr>
          <p:cNvPr id="14" name="Imagem 13"/>
          <p:cNvPicPr>
            <a:picLocks noChangeAspect="1"/>
          </p:cNvPicPr>
          <p:nvPr userDrawn="1"/>
        </p:nvPicPr>
        <p:blipFill>
          <a:blip r:embed="rId6"/>
          <a:stretch>
            <a:fillRect/>
          </a:stretch>
        </p:blipFill>
        <p:spPr>
          <a:xfrm>
            <a:off x="8279785" y="6214583"/>
            <a:ext cx="405575" cy="395278"/>
          </a:xfrm>
          <a:prstGeom prst="rect">
            <a:avLst/>
          </a:prstGeom>
        </p:spPr>
      </p:pic>
      <p:sp>
        <p:nvSpPr>
          <p:cNvPr id="15" name="Rectangles 16"/>
          <p:cNvSpPr/>
          <p:nvPr userDrawn="1"/>
        </p:nvSpPr>
        <p:spPr>
          <a:xfrm rot="5400000" flipH="1">
            <a:off x="11781949" y="6097343"/>
            <a:ext cx="45719" cy="774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7" name="Rectangles 8"/>
          <p:cNvSpPr/>
          <p:nvPr userDrawn="1"/>
        </p:nvSpPr>
        <p:spPr>
          <a:xfrm>
            <a:off x="1247775" y="2512695"/>
            <a:ext cx="5664835" cy="1946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0" name="Espaço Reservado para Texto 9"/>
          <p:cNvSpPr>
            <a:spLocks noGrp="1"/>
          </p:cNvSpPr>
          <p:nvPr>
            <p:ph type="body" sz="quarter" idx="10" hasCustomPrompt="1"/>
          </p:nvPr>
        </p:nvSpPr>
        <p:spPr>
          <a:xfrm>
            <a:off x="1625917" y="3188494"/>
            <a:ext cx="4908550" cy="595312"/>
          </a:xfrm>
        </p:spPr>
        <p:txBody>
          <a:bodyPr/>
          <a:lstStyle>
            <a:lvl1pPr marL="0" indent="0">
              <a:buNone/>
              <a:defRPr lang="pt-BR" sz="2800" b="0" i="0" u="none" strike="noStrike" cap="none" dirty="0" smtClean="0">
                <a:solidFill>
                  <a:schemeClr val="tx1"/>
                </a:solidFill>
                <a:latin typeface="Montserrat ExtraBold" panose="00000900000000000000" pitchFamily="2" charset="0"/>
                <a:ea typeface="Montserrat" panose="00000500000000000000" pitchFamily="2" charset="0"/>
                <a:cs typeface="Montserrat SemiBold" panose="00000700000000000000" pitchFamily="2" charset="0"/>
                <a:sym typeface="Arial" panose="020B0604020202020204"/>
              </a:defRPr>
            </a:lvl1pPr>
            <a:lvl2pPr>
              <a:defRPr lang="pt-BR" sz="2800" b="0" i="0" u="none" strike="noStrike" cap="none" dirty="0" smtClean="0">
                <a:solidFill>
                  <a:schemeClr val="tx1"/>
                </a:solidFill>
                <a:latin typeface="Montserrat ExtraBold" panose="00000900000000000000" pitchFamily="2" charset="0"/>
                <a:ea typeface="Arial" panose="020B0604020202020204"/>
                <a:cs typeface="AvenirNext LT Pro Bold" panose="020B0804020202020204" charset="0"/>
                <a:sym typeface="Arial" panose="020B0604020202020204"/>
              </a:defRPr>
            </a:lvl2pPr>
            <a:lvl3pPr>
              <a:defRPr lang="pt-BR" sz="2800" b="0" i="0" u="none" strike="noStrike" cap="none" dirty="0" smtClean="0">
                <a:solidFill>
                  <a:schemeClr val="tx1"/>
                </a:solidFill>
                <a:latin typeface="Montserrat ExtraBold" panose="00000900000000000000" pitchFamily="2" charset="0"/>
                <a:ea typeface="Arial" panose="020B0604020202020204"/>
                <a:cs typeface="AvenirNext LT Pro Bold" panose="020B0804020202020204" charset="0"/>
                <a:sym typeface="Arial" panose="020B0604020202020204"/>
              </a:defRPr>
            </a:lvl3pPr>
            <a:lvl4pPr>
              <a:defRPr lang="pt-BR" sz="2800" b="0" i="0" u="none" strike="noStrike" cap="none" dirty="0" smtClean="0">
                <a:solidFill>
                  <a:schemeClr val="tx1"/>
                </a:solidFill>
                <a:latin typeface="Montserrat ExtraBold" panose="00000900000000000000" pitchFamily="2" charset="0"/>
                <a:ea typeface="Arial" panose="020B0604020202020204"/>
                <a:cs typeface="AvenirNext LT Pro Bold" panose="020B0804020202020204" charset="0"/>
                <a:sym typeface="Arial" panose="020B0604020202020204"/>
              </a:defRPr>
            </a:lvl4pPr>
            <a:lvl5pPr>
              <a:defRPr lang="pt-BR" sz="2800" b="0" i="0" u="none" strike="noStrike" cap="none" dirty="0">
                <a:solidFill>
                  <a:schemeClr val="tx1"/>
                </a:solidFill>
                <a:latin typeface="Montserrat ExtraBold" panose="00000900000000000000" pitchFamily="2" charset="0"/>
                <a:ea typeface="Arial" panose="020B0604020202020204"/>
                <a:cs typeface="AvenirNext LT Pro Bold" panose="020B0804020202020204" charset="0"/>
                <a:sym typeface="Arial" panose="020B0604020202020204"/>
              </a:defRPr>
            </a:lvl5pPr>
          </a:lstStyle>
          <a:p>
            <a:pPr lvl="0"/>
            <a:r>
              <a:rPr lang="pt-BR" dirty="0"/>
              <a:t>CLIQUE PARA EDITAR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rPr dirty="0"/>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atin typeface="Montserrat" panose="00000500000000000000" pitchFamily="2" charset="0"/>
              </a:defRPr>
            </a:lvl1pPr>
          </a:lstStyle>
          <a:p>
            <a:endParaRPr lang="en-US" dirty="0"/>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atin typeface="Montserrat" panose="00000500000000000000" pitchFamily="2" charset="0"/>
              </a:defRPr>
            </a:lvl1pPr>
          </a:lstStyle>
          <a:p>
            <a:endParaRPr lang="en-US" dirty="0"/>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atin typeface="Montserrat" panose="00000500000000000000" pitchFamily="2" charset="0"/>
              </a:defRPr>
            </a:lvl1pPr>
          </a:lstStyle>
          <a:p>
            <a:fld id="{9A0DB2DC-4C9A-4742-B13C-FB6460FD3503}" type="slidenum">
              <a:rPr lang="en-US" smtClean="0"/>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ontserrat" panose="00000500000000000000" pitchFamily="2" charset="0"/>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ontserrat" panose="00000500000000000000" pitchFamily="2" charset="0"/>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ontserrat" panose="00000500000000000000" pitchFamily="2" charset="0"/>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ontserrat" panose="00000500000000000000" pitchFamily="2" charset="0"/>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ontserrat" panose="00000500000000000000" pitchFamily="2" charset="0"/>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ontserrat" panose="00000500000000000000" pitchFamily="2" charset="0"/>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0"/>
            <a:ext cx="12192000" cy="6858000"/>
          </a:xfrm>
          <a:prstGeom prst="rect">
            <a:avLst/>
          </a:prstGeom>
        </p:spPr>
      </p:pic>
      <p:sp>
        <p:nvSpPr>
          <p:cNvPr id="9" name="Rectangles 8"/>
          <p:cNvSpPr/>
          <p:nvPr/>
        </p:nvSpPr>
        <p:spPr>
          <a:xfrm>
            <a:off x="-15036" y="2347324"/>
            <a:ext cx="12207036" cy="269563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nvGrpSpPr>
          <p:cNvPr id="15" name="Group 14"/>
          <p:cNvGrpSpPr/>
          <p:nvPr/>
        </p:nvGrpSpPr>
        <p:grpSpPr>
          <a:xfrm>
            <a:off x="8088629" y="2307039"/>
            <a:ext cx="3590290" cy="2735915"/>
            <a:chOff x="2042" y="2027"/>
            <a:chExt cx="5654" cy="6948"/>
          </a:xfrm>
        </p:grpSpPr>
        <p:cxnSp>
          <p:nvCxnSpPr>
            <p:cNvPr id="10" name="Straight Connector 9"/>
            <p:cNvCxnSpPr/>
            <p:nvPr/>
          </p:nvCxnSpPr>
          <p:spPr>
            <a:xfrm>
              <a:off x="2042" y="8952"/>
              <a:ext cx="2129" cy="14"/>
            </a:xfrm>
            <a:prstGeom prst="line">
              <a:avLst/>
            </a:prstGeom>
            <a:ln w="539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89" y="2061"/>
              <a:ext cx="0" cy="6914"/>
            </a:xfrm>
            <a:prstGeom prst="line">
              <a:avLst/>
            </a:prstGeom>
            <a:ln w="539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89" y="2061"/>
              <a:ext cx="5584" cy="24"/>
            </a:xfrm>
            <a:prstGeom prst="line">
              <a:avLst/>
            </a:prstGeom>
            <a:ln w="539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650" y="2027"/>
              <a:ext cx="0" cy="6939"/>
            </a:xfrm>
            <a:prstGeom prst="line">
              <a:avLst/>
            </a:prstGeom>
            <a:ln w="539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67" y="8952"/>
              <a:ext cx="2129" cy="14"/>
            </a:xfrm>
            <a:prstGeom prst="line">
              <a:avLst/>
            </a:prstGeom>
            <a:ln w="53975"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25" name="Content Placeholder 1" descr="DHA SP LOGO-01"/>
          <p:cNvPicPr>
            <a:picLocks noChangeAspect="1"/>
          </p:cNvPicPr>
          <p:nvPr/>
        </p:nvPicPr>
        <p:blipFill>
          <a:blip r:embed="rId3"/>
          <a:srcRect l="1593"/>
          <a:stretch>
            <a:fillRect/>
          </a:stretch>
        </p:blipFill>
        <p:spPr>
          <a:xfrm>
            <a:off x="8410575" y="2985621"/>
            <a:ext cx="1699260" cy="482994"/>
          </a:xfrm>
          <a:prstGeom prst="rect">
            <a:avLst/>
          </a:prstGeom>
          <a:noFill/>
          <a:ln w="9525">
            <a:noFill/>
          </a:ln>
        </p:spPr>
      </p:pic>
      <p:pic>
        <p:nvPicPr>
          <p:cNvPr id="7" name="Imagem 6"/>
          <p:cNvPicPr>
            <a:picLocks noChangeAspect="1"/>
          </p:cNvPicPr>
          <p:nvPr/>
        </p:nvPicPr>
        <p:blipFill>
          <a:blip r:embed="rId4"/>
          <a:stretch>
            <a:fillRect/>
          </a:stretch>
        </p:blipFill>
        <p:spPr>
          <a:xfrm>
            <a:off x="8525078" y="4042539"/>
            <a:ext cx="1328879" cy="472375"/>
          </a:xfrm>
          <a:prstGeom prst="rect">
            <a:avLst/>
          </a:prstGeom>
        </p:spPr>
      </p:pic>
      <p:pic>
        <p:nvPicPr>
          <p:cNvPr id="21" name="Imagem 20"/>
          <p:cNvPicPr>
            <a:picLocks noChangeAspect="1"/>
          </p:cNvPicPr>
          <p:nvPr/>
        </p:nvPicPr>
        <p:blipFill>
          <a:blip r:embed="rId5"/>
          <a:stretch>
            <a:fillRect/>
          </a:stretch>
        </p:blipFill>
        <p:spPr>
          <a:xfrm>
            <a:off x="10344991" y="4034173"/>
            <a:ext cx="1027020" cy="489108"/>
          </a:xfrm>
          <a:prstGeom prst="rect">
            <a:avLst/>
          </a:prstGeom>
        </p:spPr>
      </p:pic>
      <p:pic>
        <p:nvPicPr>
          <p:cNvPr id="23" name="Imagem 22"/>
          <p:cNvPicPr>
            <a:picLocks noChangeAspect="1"/>
          </p:cNvPicPr>
          <p:nvPr/>
        </p:nvPicPr>
        <p:blipFill>
          <a:blip r:embed="rId6"/>
          <a:stretch>
            <a:fillRect/>
          </a:stretch>
        </p:blipFill>
        <p:spPr>
          <a:xfrm>
            <a:off x="10473896" y="2852278"/>
            <a:ext cx="769210" cy="749679"/>
          </a:xfrm>
          <a:prstGeom prst="rect">
            <a:avLst/>
          </a:prstGeom>
        </p:spPr>
      </p:pic>
      <p:sp>
        <p:nvSpPr>
          <p:cNvPr id="18" name="Text Box 16"/>
          <p:cNvSpPr txBox="1"/>
          <p:nvPr/>
        </p:nvSpPr>
        <p:spPr>
          <a:xfrm>
            <a:off x="1744462" y="2901723"/>
            <a:ext cx="5804309" cy="829945"/>
          </a:xfrm>
          <a:prstGeom prst="rect">
            <a:avLst/>
          </a:prstGeom>
          <a:noFill/>
        </p:spPr>
        <p:txBody>
          <a:bodyPr wrap="square" rtlCol="0">
            <a:spAutoFit/>
          </a:bodyPr>
          <a:lstStyle/>
          <a:p>
            <a:pPr>
              <a:lnSpc>
                <a:spcPct val="100000"/>
              </a:lnSpc>
            </a:pPr>
            <a:r>
              <a:rPr lang="pt-BR" altLang="en-US" sz="2400" dirty="0">
                <a:solidFill>
                  <a:schemeClr val="tx1">
                    <a:lumMod val="85000"/>
                    <a:lumOff val="15000"/>
                  </a:schemeClr>
                </a:solidFill>
                <a:latin typeface="Montserrat ExtraBold" panose="00000900000000000000" pitchFamily="2" charset="0"/>
                <a:cs typeface="AvenirNext LT Pro Bold" panose="020B0804020202020204" charset="0"/>
              </a:rPr>
              <a:t>HIPERTENSÃO ARTERIAL SECUNDÁRIA</a:t>
            </a:r>
          </a:p>
        </p:txBody>
      </p:sp>
      <p:sp>
        <p:nvSpPr>
          <p:cNvPr id="20" name="Text Box 16"/>
          <p:cNvSpPr txBox="1"/>
          <p:nvPr/>
        </p:nvSpPr>
        <p:spPr>
          <a:xfrm>
            <a:off x="1731297" y="3841618"/>
            <a:ext cx="6091555" cy="888898"/>
          </a:xfrm>
          <a:prstGeom prst="rect">
            <a:avLst/>
          </a:prstGeom>
          <a:noFill/>
        </p:spPr>
        <p:txBody>
          <a:bodyPr wrap="square" rtlCol="0">
            <a:spAutoFit/>
          </a:bodyPr>
          <a:lstStyle/>
          <a:p>
            <a:pPr marL="0" indent="0">
              <a:lnSpc>
                <a:spcPct val="120000"/>
              </a:lnSpc>
              <a:buNone/>
            </a:pPr>
            <a:r>
              <a:rPr lang="pt-BR" sz="1100" dirty="0">
                <a:solidFill>
                  <a:schemeClr val="tx1">
                    <a:lumMod val="85000"/>
                    <a:lumOff val="15000"/>
                  </a:schemeClr>
                </a:solidFill>
                <a:latin typeface="Montserrat Medium" panose="00000600000000000000" pitchFamily="2" charset="0"/>
                <a:sym typeface="+mn-ea"/>
              </a:rPr>
              <a:t>Coordenador: Juan Carlos </a:t>
            </a:r>
            <a:r>
              <a:rPr lang="pt-BR" sz="1100" dirty="0" err="1">
                <a:solidFill>
                  <a:schemeClr val="tx1">
                    <a:lumMod val="85000"/>
                    <a:lumOff val="15000"/>
                  </a:schemeClr>
                </a:solidFill>
                <a:latin typeface="Montserrat Medium" panose="00000600000000000000" pitchFamily="2" charset="0"/>
                <a:sym typeface="+mn-ea"/>
              </a:rPr>
              <a:t>Yugar-toledo</a:t>
            </a:r>
            <a:r>
              <a:rPr lang="pt-BR" sz="1100" dirty="0">
                <a:solidFill>
                  <a:schemeClr val="tx1">
                    <a:lumMod val="85000"/>
                    <a:lumOff val="15000"/>
                  </a:schemeClr>
                </a:solidFill>
                <a:latin typeface="Montserrat Medium" panose="00000600000000000000" pitchFamily="2" charset="0"/>
                <a:sym typeface="+mn-ea"/>
              </a:rPr>
              <a:t> </a:t>
            </a:r>
            <a:endParaRPr lang="pt-BR" sz="1100" dirty="0">
              <a:solidFill>
                <a:schemeClr val="tx1">
                  <a:lumMod val="85000"/>
                  <a:lumOff val="15000"/>
                </a:schemeClr>
              </a:solidFill>
              <a:latin typeface="Montserrat Medium" panose="00000600000000000000" pitchFamily="2" charset="0"/>
            </a:endParaRPr>
          </a:p>
          <a:p>
            <a:pPr marL="0" indent="0">
              <a:lnSpc>
                <a:spcPct val="120000"/>
              </a:lnSpc>
              <a:buNone/>
            </a:pPr>
            <a:r>
              <a:rPr lang="pt-BR" sz="1100" dirty="0">
                <a:solidFill>
                  <a:schemeClr val="tx1">
                    <a:lumMod val="85000"/>
                    <a:lumOff val="15000"/>
                  </a:schemeClr>
                </a:solidFill>
                <a:latin typeface="Montserrat Medium" panose="00000600000000000000" pitchFamily="2" charset="0"/>
                <a:sym typeface="+mn-ea"/>
              </a:rPr>
              <a:t>Coordenadores Adjuntos: Luciano Ferreira </a:t>
            </a:r>
            <a:r>
              <a:rPr lang="pt-BR" sz="1100" dirty="0" err="1">
                <a:solidFill>
                  <a:schemeClr val="tx1">
                    <a:lumMod val="85000"/>
                    <a:lumOff val="15000"/>
                  </a:schemeClr>
                </a:solidFill>
                <a:latin typeface="Montserrat Medium" panose="00000600000000000000" pitchFamily="2" charset="0"/>
                <a:sym typeface="+mn-ea"/>
              </a:rPr>
              <a:t>Drager</a:t>
            </a:r>
            <a:r>
              <a:rPr lang="pt-BR" sz="1100" dirty="0">
                <a:solidFill>
                  <a:schemeClr val="tx1">
                    <a:lumMod val="85000"/>
                    <a:lumOff val="15000"/>
                  </a:schemeClr>
                </a:solidFill>
                <a:latin typeface="Montserrat Medium" panose="00000600000000000000" pitchFamily="2" charset="0"/>
                <a:sym typeface="+mn-ea"/>
              </a:rPr>
              <a:t> e Cibele Isaac Saad Rodrigues</a:t>
            </a:r>
            <a:endParaRPr lang="pt-BR" sz="1100" dirty="0">
              <a:solidFill>
                <a:schemeClr val="tx1">
                  <a:lumMod val="85000"/>
                  <a:lumOff val="15000"/>
                </a:schemeClr>
              </a:solidFill>
              <a:latin typeface="Montserrat Medium" panose="00000600000000000000" pitchFamily="2" charset="0"/>
            </a:endParaRPr>
          </a:p>
          <a:p>
            <a:pPr marL="0" indent="0">
              <a:lnSpc>
                <a:spcPct val="120000"/>
              </a:lnSpc>
              <a:buNone/>
            </a:pPr>
            <a:r>
              <a:rPr lang="pt-BR" sz="1100" dirty="0">
                <a:solidFill>
                  <a:schemeClr val="tx1">
                    <a:lumMod val="85000"/>
                    <a:lumOff val="15000"/>
                  </a:schemeClr>
                </a:solidFill>
                <a:latin typeface="Montserrat Medium" panose="00000600000000000000" pitchFamily="2" charset="0"/>
                <a:sym typeface="+mn-ea"/>
              </a:rPr>
              <a:t>Membros: Osni Moreira Filho, Oswaldo </a:t>
            </a:r>
            <a:r>
              <a:rPr lang="pt-BR" sz="1100" dirty="0" err="1">
                <a:solidFill>
                  <a:schemeClr val="tx1">
                    <a:lumMod val="85000"/>
                    <a:lumOff val="15000"/>
                  </a:schemeClr>
                </a:solidFill>
                <a:latin typeface="Montserrat Medium" panose="00000600000000000000" pitchFamily="2" charset="0"/>
                <a:sym typeface="+mn-ea"/>
              </a:rPr>
              <a:t>Passarelli</a:t>
            </a:r>
            <a:r>
              <a:rPr lang="pt-BR" sz="1100" dirty="0">
                <a:solidFill>
                  <a:schemeClr val="tx1">
                    <a:lumMod val="85000"/>
                    <a:lumOff val="15000"/>
                  </a:schemeClr>
                </a:solidFill>
                <a:latin typeface="Montserrat Medium" panose="00000600000000000000" pitchFamily="2" charset="0"/>
                <a:sym typeface="+mn-ea"/>
              </a:rPr>
              <a:t> Júnior e </a:t>
            </a:r>
            <a:r>
              <a:rPr lang="pt-BR" sz="1100" dirty="0" err="1">
                <a:solidFill>
                  <a:schemeClr val="tx1">
                    <a:lumMod val="85000"/>
                    <a:lumOff val="15000"/>
                  </a:schemeClr>
                </a:solidFill>
                <a:latin typeface="Montserrat Medium" panose="00000600000000000000" pitchFamily="2" charset="0"/>
                <a:sym typeface="+mn-ea"/>
              </a:rPr>
              <a:t>Madson</a:t>
            </a:r>
            <a:r>
              <a:rPr lang="pt-BR" sz="1100" dirty="0">
                <a:solidFill>
                  <a:schemeClr val="tx1">
                    <a:lumMod val="85000"/>
                    <a:lumOff val="15000"/>
                  </a:schemeClr>
                </a:solidFill>
                <a:latin typeface="Montserrat Medium" panose="00000600000000000000" pitchFamily="2" charset="0"/>
                <a:sym typeface="+mn-ea"/>
              </a:rPr>
              <a:t> Queiroz de Almeida, Leda </a:t>
            </a:r>
            <a:r>
              <a:rPr lang="pt-BR" sz="1100" dirty="0" err="1">
                <a:solidFill>
                  <a:schemeClr val="tx1">
                    <a:lumMod val="85000"/>
                    <a:lumOff val="15000"/>
                  </a:schemeClr>
                </a:solidFill>
                <a:latin typeface="Montserrat Medium" panose="00000600000000000000" pitchFamily="2" charset="0"/>
                <a:sym typeface="+mn-ea"/>
              </a:rPr>
              <a:t>Daud</a:t>
            </a:r>
            <a:r>
              <a:rPr lang="pt-BR" sz="1100" dirty="0">
                <a:solidFill>
                  <a:schemeClr val="tx1">
                    <a:lumMod val="85000"/>
                    <a:lumOff val="15000"/>
                  </a:schemeClr>
                </a:solidFill>
                <a:latin typeface="Montserrat Medium" panose="00000600000000000000" pitchFamily="2" charset="0"/>
                <a:sym typeface="+mn-ea"/>
              </a:rPr>
              <a:t> </a:t>
            </a:r>
            <a:r>
              <a:rPr lang="pt-BR" sz="1100" dirty="0" err="1">
                <a:solidFill>
                  <a:schemeClr val="tx1">
                    <a:lumMod val="85000"/>
                    <a:lumOff val="15000"/>
                  </a:schemeClr>
                </a:solidFill>
                <a:latin typeface="Montserrat Medium" panose="00000600000000000000" pitchFamily="2" charset="0"/>
                <a:sym typeface="+mn-ea"/>
              </a:rPr>
              <a:t>Lotaif</a:t>
            </a:r>
            <a:endParaRPr lang="pt-BR" altLang="en-US" sz="1100" dirty="0">
              <a:solidFill>
                <a:schemeClr val="tx1">
                  <a:lumMod val="85000"/>
                  <a:lumOff val="15000"/>
                </a:schemeClr>
              </a:solidFill>
              <a:latin typeface="Montserrat Medium" panose="00000600000000000000" pitchFamily="2" charset="0"/>
              <a:sym typeface="+mn-ea"/>
            </a:endParaRPr>
          </a:p>
        </p:txBody>
      </p:sp>
      <p:sp>
        <p:nvSpPr>
          <p:cNvPr id="22" name="Text Box 16"/>
          <p:cNvSpPr txBox="1"/>
          <p:nvPr/>
        </p:nvSpPr>
        <p:spPr>
          <a:xfrm rot="16200000">
            <a:off x="-919762" y="3366372"/>
            <a:ext cx="2875160" cy="568325"/>
          </a:xfrm>
          <a:prstGeom prst="rect">
            <a:avLst/>
          </a:prstGeom>
          <a:noFill/>
        </p:spPr>
        <p:txBody>
          <a:bodyPr wrap="square" rtlCol="0">
            <a:spAutoFit/>
          </a:bodyPr>
          <a:lstStyle/>
          <a:p>
            <a:pPr>
              <a:lnSpc>
                <a:spcPct val="100000"/>
              </a:lnSpc>
            </a:pPr>
            <a:r>
              <a:rPr lang="pt-BR" altLang="en-US" sz="3100" dirty="0">
                <a:solidFill>
                  <a:schemeClr val="tx1">
                    <a:lumMod val="85000"/>
                    <a:lumOff val="15000"/>
                  </a:schemeClr>
                </a:solidFill>
                <a:latin typeface="Montserrat SemiBold" panose="00000700000000000000" pitchFamily="2" charset="0"/>
                <a:cs typeface="AvenirNext LT Pro Bold" panose="020B0804020202020204" charset="0"/>
              </a:rPr>
              <a:t>CAPÍTULO </a:t>
            </a:r>
            <a:r>
              <a:rPr lang="pt-BR" altLang="en-US" sz="3100" dirty="0">
                <a:solidFill>
                  <a:srgbClr val="C00000"/>
                </a:solidFill>
                <a:latin typeface="Montserrat SemiBold" panose="00000700000000000000" pitchFamily="2" charset="0"/>
                <a:cs typeface="AvenirNext LT Pro Bold" panose="020B0804020202020204" charset="0"/>
              </a:rPr>
              <a:t>15</a:t>
            </a:r>
          </a:p>
        </p:txBody>
      </p:sp>
      <p:cxnSp>
        <p:nvCxnSpPr>
          <p:cNvPr id="24" name="Conector reto 23"/>
          <p:cNvCxnSpPr/>
          <p:nvPr/>
        </p:nvCxnSpPr>
        <p:spPr>
          <a:xfrm>
            <a:off x="1461936" y="2524475"/>
            <a:ext cx="0" cy="23629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Box 16"/>
          <p:cNvSpPr txBox="1"/>
          <p:nvPr/>
        </p:nvSpPr>
        <p:spPr>
          <a:xfrm rot="16200000">
            <a:off x="-537422" y="3228197"/>
            <a:ext cx="3032149" cy="523220"/>
          </a:xfrm>
          <a:prstGeom prst="rect">
            <a:avLst/>
          </a:prstGeom>
          <a:noFill/>
        </p:spPr>
        <p:txBody>
          <a:bodyPr wrap="square" rtlCol="0">
            <a:spAutoFit/>
          </a:bodyPr>
          <a:lstStyle/>
          <a:p>
            <a:pPr>
              <a:lnSpc>
                <a:spcPct val="100000"/>
              </a:lnSpc>
            </a:pPr>
            <a:r>
              <a:rPr lang="pt-BR" altLang="en-US" dirty="0">
                <a:solidFill>
                  <a:schemeClr val="tx1">
                    <a:lumMod val="65000"/>
                    <a:lumOff val="35000"/>
                  </a:schemeClr>
                </a:solidFill>
                <a:latin typeface="Montserrat ExtraBold" panose="00000900000000000000" pitchFamily="2" charset="0"/>
                <a:cs typeface="AvenirNext LT Pro Bold" panose="020B0804020202020204" charset="0"/>
              </a:rPr>
              <a:t>DIRETRIZES BRASILEIRAS </a:t>
            </a:r>
            <a:br>
              <a:rPr lang="pt-BR" altLang="en-US" dirty="0">
                <a:solidFill>
                  <a:schemeClr val="tx1">
                    <a:lumMod val="65000"/>
                    <a:lumOff val="35000"/>
                  </a:schemeClr>
                </a:solidFill>
                <a:latin typeface="Montserrat ExtraBold" panose="00000900000000000000" pitchFamily="2" charset="0"/>
                <a:cs typeface="AvenirNext LT Pro Bold" panose="020B0804020202020204" charset="0"/>
              </a:rPr>
            </a:br>
            <a:endParaRPr lang="pt-BR" altLang="en-US" dirty="0">
              <a:solidFill>
                <a:schemeClr val="tx1">
                  <a:lumMod val="65000"/>
                  <a:lumOff val="35000"/>
                </a:schemeClr>
              </a:solidFill>
              <a:latin typeface="Montserrat ExtraBold" panose="00000900000000000000" pitchFamily="2" charset="0"/>
              <a:cs typeface="AvenirNext LT Pro Bold" panose="020B0804020202020204" charset="0"/>
            </a:endParaRPr>
          </a:p>
        </p:txBody>
      </p:sp>
      <p:sp>
        <p:nvSpPr>
          <p:cNvPr id="26" name="Text Box 16"/>
          <p:cNvSpPr txBox="1"/>
          <p:nvPr/>
        </p:nvSpPr>
        <p:spPr>
          <a:xfrm rot="16200000">
            <a:off x="-433854" y="3419023"/>
            <a:ext cx="2902152" cy="261610"/>
          </a:xfrm>
          <a:prstGeom prst="rect">
            <a:avLst/>
          </a:prstGeom>
          <a:noFill/>
        </p:spPr>
        <p:txBody>
          <a:bodyPr wrap="square" rtlCol="0">
            <a:spAutoFit/>
          </a:bodyPr>
          <a:lstStyle/>
          <a:p>
            <a:pPr>
              <a:lnSpc>
                <a:spcPct val="100000"/>
              </a:lnSpc>
            </a:pPr>
            <a:r>
              <a:rPr lang="pt-BR" altLang="en-US" sz="1055" dirty="0">
                <a:solidFill>
                  <a:schemeClr val="tx1">
                    <a:lumMod val="65000"/>
                    <a:lumOff val="35000"/>
                  </a:schemeClr>
                </a:solidFill>
                <a:latin typeface="Montserrat ExtraBold" panose="00000900000000000000" pitchFamily="2" charset="0"/>
                <a:cs typeface="AvenirNext LT Pro Bold" panose="020B0804020202020204" charset="0"/>
              </a:rPr>
              <a:t>DA HIPERTENSÃO ARTERIAL 2020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SUSPEITA DE ESTENOSE DE ARTÉRIA RENAL</a:t>
            </a:r>
          </a:p>
        </p:txBody>
      </p:sp>
      <p:sp>
        <p:nvSpPr>
          <p:cNvPr id="22" name="Text Box 19"/>
          <p:cNvSpPr txBox="1"/>
          <p:nvPr/>
        </p:nvSpPr>
        <p:spPr>
          <a:xfrm>
            <a:off x="4598633" y="677511"/>
            <a:ext cx="7100202" cy="369332"/>
          </a:xfrm>
          <a:prstGeom prst="rect">
            <a:avLst/>
          </a:prstGeom>
          <a:noFill/>
        </p:spPr>
        <p:txBody>
          <a:bodyPr wrap="square" rtlCol="0">
            <a:spAutoFit/>
          </a:bodyPr>
          <a:lstStyle/>
          <a:p>
            <a:r>
              <a:rPr lang="pt-BR" altLang="en-US" sz="1800" dirty="0">
                <a:latin typeface="Montserrat ExtraBold" panose="00000900000000000000" pitchFamily="2" charset="0"/>
                <a:ea typeface="Segoe UI Black" panose="020B0A02040204020203" pitchFamily="34" charset="0"/>
                <a:cs typeface="AvenirNext LT Pro Bold" panose="020B0804020202020204" charset="0"/>
              </a:rPr>
              <a:t>FLUXOGRAMA DE INVESTIGAÇÃO</a:t>
            </a:r>
          </a:p>
        </p:txBody>
      </p:sp>
      <p:sp>
        <p:nvSpPr>
          <p:cNvPr id="4" name="CaixaDeTexto 3"/>
          <p:cNvSpPr txBox="1"/>
          <p:nvPr/>
        </p:nvSpPr>
        <p:spPr>
          <a:xfrm>
            <a:off x="1428750" y="1493349"/>
            <a:ext cx="9053195" cy="817245"/>
          </a:xfrm>
          <a:prstGeom prst="roundRect">
            <a:avLst>
              <a:gd name="adj" fmla="val 3105"/>
            </a:avLst>
          </a:prstGeom>
          <a:noFill/>
          <a:ln w="12700">
            <a:solidFill>
              <a:srgbClr val="C00000"/>
            </a:solidFill>
          </a:ln>
        </p:spPr>
        <p:txBody>
          <a:bodyPr wrap="square" lIns="90000" rtlCol="0">
            <a:spAutoFit/>
          </a:bodyPr>
          <a:lstStyle/>
          <a:p>
            <a:pPr algn="ctr"/>
            <a:r>
              <a:rPr lang="pt-BR"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Rastreamento de suspeita de hipertensão renovascular</a:t>
            </a:r>
            <a:endParaRPr lang="pt-BR" b="1"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ctr"/>
            <a:r>
              <a:rPr lang="pt-BR"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Ultrassom Doppler de artérias renais com cálculo de fluxo e do índice de resistividade.  </a:t>
            </a:r>
          </a:p>
          <a:p>
            <a:pPr algn="ctr"/>
            <a:r>
              <a:rPr lang="pt-BR"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(Operador dependente)</a:t>
            </a:r>
          </a:p>
        </p:txBody>
      </p:sp>
      <p:sp>
        <p:nvSpPr>
          <p:cNvPr id="6" name="CaixaDeTexto 4"/>
          <p:cNvSpPr txBox="1"/>
          <p:nvPr/>
        </p:nvSpPr>
        <p:spPr>
          <a:xfrm>
            <a:off x="2541270" y="2461511"/>
            <a:ext cx="1988185" cy="584200"/>
          </a:xfrm>
          <a:prstGeom prst="roundRect">
            <a:avLst>
              <a:gd name="adj" fmla="val 2438"/>
            </a:avLst>
          </a:prstGeom>
          <a:noFill/>
          <a:ln w="12700">
            <a:solidFill>
              <a:srgbClr val="C00000"/>
            </a:solidFill>
          </a:ln>
        </p:spPr>
        <p:txBody>
          <a:bodyPr wrap="square" lIns="90000" rtlCol="0">
            <a:spAutoFit/>
          </a:bodyPr>
          <a:lstStyle/>
          <a:p>
            <a:pPr algn="ctr"/>
            <a:r>
              <a:rPr lang="en-US"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Doppler Renal +</a:t>
            </a:r>
            <a:endParaRPr lang="pt-BR" b="1"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ctr"/>
            <a:r>
              <a:rPr lang="en-US"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Quadro Clínico +</a:t>
            </a:r>
          </a:p>
        </p:txBody>
      </p:sp>
      <p:sp>
        <p:nvSpPr>
          <p:cNvPr id="7" name="CaixaDeTexto 7"/>
          <p:cNvSpPr txBox="1"/>
          <p:nvPr/>
        </p:nvSpPr>
        <p:spPr>
          <a:xfrm>
            <a:off x="6236653" y="2457993"/>
            <a:ext cx="3647757" cy="538401"/>
          </a:xfrm>
          <a:prstGeom prst="roundRect">
            <a:avLst>
              <a:gd name="adj" fmla="val 5600"/>
            </a:avLst>
          </a:prstGeom>
          <a:noFill/>
          <a:ln w="12700">
            <a:solidFill>
              <a:srgbClr val="C00000"/>
            </a:solidFill>
          </a:ln>
        </p:spPr>
        <p:txBody>
          <a:bodyPr wrap="square" lIns="90000" rtlCol="0">
            <a:spAutoFit/>
          </a:bodyPr>
          <a:lstStyle/>
          <a:p>
            <a:pPr algn="ctr"/>
            <a:r>
              <a:rPr lang="en-US"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Doppler Renal -</a:t>
            </a:r>
            <a:endParaRPr lang="pt-BR" b="1"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ctr"/>
            <a:r>
              <a:rPr lang="en-US"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Quadro Clínico +</a:t>
            </a:r>
          </a:p>
        </p:txBody>
      </p:sp>
      <p:sp>
        <p:nvSpPr>
          <p:cNvPr id="8" name="CaixaDeTexto 8"/>
          <p:cNvSpPr txBox="1"/>
          <p:nvPr/>
        </p:nvSpPr>
        <p:spPr>
          <a:xfrm>
            <a:off x="3267710" y="5066494"/>
            <a:ext cx="5339715" cy="584200"/>
          </a:xfrm>
          <a:prstGeom prst="roundRect">
            <a:avLst>
              <a:gd name="adj" fmla="val 4019"/>
            </a:avLst>
          </a:prstGeom>
          <a:noFill/>
          <a:ln w="12700">
            <a:solidFill>
              <a:srgbClr val="C00000"/>
            </a:solidFill>
          </a:ln>
        </p:spPr>
        <p:txBody>
          <a:bodyPr wrap="square" lIns="90000" rtlCol="0">
            <a:spAutoFit/>
          </a:bodyPr>
          <a:lstStyle/>
          <a:p>
            <a:pPr algn="ctr"/>
            <a:r>
              <a:rPr lang="pt-BR"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Angiografia de artérias renais (padrão ouro) (I B)</a:t>
            </a:r>
            <a:endParaRPr lang="pt-BR" b="1"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ctr"/>
            <a:r>
              <a:rPr lang="en-US"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Se </a:t>
            </a:r>
            <a:r>
              <a:rPr lang="en-US" b="1"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indicado</a:t>
            </a:r>
            <a:r>
              <a:rPr lang="en-US"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a:t>
            </a:r>
            <a:r>
              <a:rPr lang="en-US" b="1"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tratamento</a:t>
            </a:r>
            <a:r>
              <a:rPr lang="en-US"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a:t>
            </a:r>
            <a:r>
              <a:rPr lang="en-US" b="1"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intervencionista</a:t>
            </a:r>
          </a:p>
        </p:txBody>
      </p:sp>
      <p:sp>
        <p:nvSpPr>
          <p:cNvPr id="9" name="CaixaDeTexto 10"/>
          <p:cNvSpPr txBox="1"/>
          <p:nvPr/>
        </p:nvSpPr>
        <p:spPr>
          <a:xfrm>
            <a:off x="6271895" y="3186894"/>
            <a:ext cx="3612515" cy="584200"/>
          </a:xfrm>
          <a:prstGeom prst="roundRect">
            <a:avLst>
              <a:gd name="adj" fmla="val 5600"/>
            </a:avLst>
          </a:prstGeom>
          <a:noFill/>
          <a:ln w="12700">
            <a:solidFill>
              <a:srgbClr val="C00000"/>
            </a:solidFill>
          </a:ln>
        </p:spPr>
        <p:txBody>
          <a:bodyPr wrap="square" lIns="90000" rtlCol="0">
            <a:spAutoFit/>
          </a:bodyPr>
          <a:lstStyle/>
          <a:p>
            <a:pPr algn="ctr"/>
            <a:r>
              <a:rPr lang="pt-BR"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Acompanhamento clínico até que se justifique nova investigação</a:t>
            </a:r>
          </a:p>
        </p:txBody>
      </p:sp>
      <p:sp>
        <p:nvSpPr>
          <p:cNvPr id="10" name="CaixaDeTexto 11"/>
          <p:cNvSpPr txBox="1"/>
          <p:nvPr/>
        </p:nvSpPr>
        <p:spPr>
          <a:xfrm>
            <a:off x="6271260" y="3974929"/>
            <a:ext cx="3613150" cy="817001"/>
          </a:xfrm>
          <a:prstGeom prst="roundRect">
            <a:avLst>
              <a:gd name="adj" fmla="val 5362"/>
            </a:avLst>
          </a:prstGeom>
          <a:noFill/>
          <a:ln w="12700">
            <a:solidFill>
              <a:srgbClr val="C00000"/>
            </a:solidFill>
          </a:ln>
        </p:spPr>
        <p:txBody>
          <a:bodyPr wrap="square" lIns="90000" rtlCol="0">
            <a:spAutoFit/>
          </a:bodyPr>
          <a:lstStyle/>
          <a:p>
            <a:pPr algn="ctr"/>
            <a:r>
              <a:rPr lang="pt-BR"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Angiografia por RNM, subtração digital ou BOLD (RFG-e&gt;30 ml/min)</a:t>
            </a:r>
            <a:endParaRPr lang="pt-BR" b="1"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ctr"/>
            <a:r>
              <a:rPr lang="pt-BR" b="1"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TC espiral (RFG-e&gt;60 ml/min) +</a:t>
            </a:r>
          </a:p>
        </p:txBody>
      </p:sp>
      <p:cxnSp>
        <p:nvCxnSpPr>
          <p:cNvPr id="3" name="Conector: Angulado 2">
            <a:extLst>
              <a:ext uri="{FF2B5EF4-FFF2-40B4-BE49-F238E27FC236}">
                <a16:creationId xmlns:a16="http://schemas.microsoft.com/office/drawing/2014/main" id="{3D7853B7-6D4B-49B8-BED2-83F0372D804A}"/>
              </a:ext>
            </a:extLst>
          </p:cNvPr>
          <p:cNvCxnSpPr>
            <a:cxnSpLocks/>
          </p:cNvCxnSpPr>
          <p:nvPr/>
        </p:nvCxnSpPr>
        <p:spPr>
          <a:xfrm rot="5400000">
            <a:off x="5028089" y="1811960"/>
            <a:ext cx="428625" cy="1425893"/>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do 17">
            <a:extLst>
              <a:ext uri="{FF2B5EF4-FFF2-40B4-BE49-F238E27FC236}">
                <a16:creationId xmlns:a16="http://schemas.microsoft.com/office/drawing/2014/main" id="{BB8EE0A2-76BD-4577-B7E0-24758EB52F33}"/>
              </a:ext>
            </a:extLst>
          </p:cNvPr>
          <p:cNvCxnSpPr>
            <a:cxnSpLocks/>
          </p:cNvCxnSpPr>
          <p:nvPr/>
        </p:nvCxnSpPr>
        <p:spPr>
          <a:xfrm rot="16200000" flipH="1">
            <a:off x="5891315" y="2390267"/>
            <a:ext cx="416600" cy="281305"/>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do 20">
            <a:extLst>
              <a:ext uri="{FF2B5EF4-FFF2-40B4-BE49-F238E27FC236}">
                <a16:creationId xmlns:a16="http://schemas.microsoft.com/office/drawing/2014/main" id="{4F7E9C52-5A5F-466F-9CCB-65139CFBA5EA}"/>
              </a:ext>
            </a:extLst>
          </p:cNvPr>
          <p:cNvCxnSpPr>
            <a:cxnSpLocks/>
            <a:stCxn id="7" idx="2"/>
            <a:endCxn id="9" idx="0"/>
          </p:cNvCxnSpPr>
          <p:nvPr/>
        </p:nvCxnSpPr>
        <p:spPr>
          <a:xfrm rot="16200000" flipH="1">
            <a:off x="7974092" y="3082833"/>
            <a:ext cx="190500" cy="17621"/>
          </a:xfrm>
          <a:prstGeom prst="bentConnector3">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do 23">
            <a:extLst>
              <a:ext uri="{FF2B5EF4-FFF2-40B4-BE49-F238E27FC236}">
                <a16:creationId xmlns:a16="http://schemas.microsoft.com/office/drawing/2014/main" id="{8D6BCDDC-D2C1-4E37-965A-CB7AAF88AB95}"/>
              </a:ext>
            </a:extLst>
          </p:cNvPr>
          <p:cNvCxnSpPr>
            <a:stCxn id="9" idx="2"/>
            <a:endCxn id="10" idx="0"/>
          </p:cNvCxnSpPr>
          <p:nvPr/>
        </p:nvCxnSpPr>
        <p:spPr>
          <a:xfrm rot="5400000">
            <a:off x="7976077" y="3872852"/>
            <a:ext cx="203835" cy="318"/>
          </a:xfrm>
          <a:prstGeom prst="bentConnector3">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do 25">
            <a:extLst>
              <a:ext uri="{FF2B5EF4-FFF2-40B4-BE49-F238E27FC236}">
                <a16:creationId xmlns:a16="http://schemas.microsoft.com/office/drawing/2014/main" id="{09CA71B3-0E82-49A0-B513-A5910FE0300E}"/>
              </a:ext>
            </a:extLst>
          </p:cNvPr>
          <p:cNvCxnSpPr>
            <a:stCxn id="10" idx="3"/>
            <a:endCxn id="8" idx="3"/>
          </p:cNvCxnSpPr>
          <p:nvPr/>
        </p:nvCxnSpPr>
        <p:spPr>
          <a:xfrm flipH="1">
            <a:off x="8607425" y="4383430"/>
            <a:ext cx="1276985" cy="975164"/>
          </a:xfrm>
          <a:prstGeom prst="bentConnector3">
            <a:avLst>
              <a:gd name="adj1" fmla="val -1790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do 27">
            <a:extLst>
              <a:ext uri="{FF2B5EF4-FFF2-40B4-BE49-F238E27FC236}">
                <a16:creationId xmlns:a16="http://schemas.microsoft.com/office/drawing/2014/main" id="{3203A147-CB68-4C29-AC23-CEAF3D51744B}"/>
              </a:ext>
            </a:extLst>
          </p:cNvPr>
          <p:cNvCxnSpPr>
            <a:stCxn id="6" idx="1"/>
            <a:endCxn id="8" idx="1"/>
          </p:cNvCxnSpPr>
          <p:nvPr/>
        </p:nvCxnSpPr>
        <p:spPr>
          <a:xfrm rot="10800000" flipH="1" flipV="1">
            <a:off x="2541270" y="2753610"/>
            <a:ext cx="726440" cy="2604983"/>
          </a:xfrm>
          <a:prstGeom prst="bentConnector3">
            <a:avLst>
              <a:gd name="adj1" fmla="val -31469"/>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12">
            <a:extLst>
              <a:ext uri="{FF2B5EF4-FFF2-40B4-BE49-F238E27FC236}">
                <a16:creationId xmlns:a16="http://schemas.microsoft.com/office/drawing/2014/main" id="{7639C328-1511-46F0-A282-1FB28385EDFB}"/>
              </a:ext>
            </a:extLst>
          </p:cNvPr>
          <p:cNvSpPr txBox="1"/>
          <p:nvPr/>
        </p:nvSpPr>
        <p:spPr>
          <a:xfrm>
            <a:off x="157018" y="6127047"/>
            <a:ext cx="5708074" cy="507831"/>
          </a:xfrm>
          <a:prstGeom prst="rect">
            <a:avLst/>
          </a:prstGeom>
          <a:noFill/>
        </p:spPr>
        <p:txBody>
          <a:bodyPr wrap="square" rtlCol="0">
            <a:spAutoFit/>
          </a:bodyPr>
          <a:lstStyle/>
          <a:p>
            <a:r>
              <a:rPr lang="pt-BR" sz="900" dirty="0">
                <a:latin typeface="Montserrat Medium" panose="00000600000000000000" pitchFamily="2" charset="0"/>
                <a:cs typeface="Avenir LT Std 55 Roman" panose="020B0503020203020204" charset="0"/>
              </a:rPr>
              <a:t>Barroso WKS, Rodrigues CIS, </a:t>
            </a:r>
            <a:r>
              <a:rPr lang="pt-BR" sz="900" dirty="0" err="1">
                <a:latin typeface="Montserrat Medium" panose="00000600000000000000" pitchFamily="2" charset="0"/>
                <a:cs typeface="Avenir LT Std 55 Roman" panose="020B0503020203020204" charset="0"/>
              </a:rPr>
              <a:t>Bortolotto</a:t>
            </a:r>
            <a:r>
              <a:rPr lang="pt-BR" sz="900" dirty="0">
                <a:latin typeface="Montserrat Medium" panose="00000600000000000000" pitchFamily="2" charset="0"/>
                <a:cs typeface="Avenir LT Std 55 Roman" panose="020B0503020203020204" charset="0"/>
              </a:rPr>
              <a:t> LA, Mota-Gomes MA, Brandão AA, </a:t>
            </a:r>
          </a:p>
          <a:p>
            <a:r>
              <a:rPr lang="pt-BR" sz="900" dirty="0">
                <a:latin typeface="Montserrat Medium" panose="00000600000000000000" pitchFamily="2" charset="0"/>
                <a:cs typeface="Avenir LT Std 55 Roman" panose="020B0503020203020204" charset="0"/>
              </a:rPr>
              <a:t>Feitosa ADM, et al. Diretrizes Brasileiras de Hipertensão Arterial – 2020. </a:t>
            </a:r>
          </a:p>
          <a:p>
            <a:r>
              <a:rPr lang="pt-BR" sz="900" dirty="0">
                <a:latin typeface="Montserrat Medium" panose="00000600000000000000" pitchFamily="2" charset="0"/>
                <a:cs typeface="Avenir LT Std 55 Roman" panose="020B0503020203020204" charset="0"/>
              </a:rPr>
              <a:t>Arq. Bras. </a:t>
            </a:r>
            <a:r>
              <a:rPr lang="pt-BR" sz="900" dirty="0" err="1">
                <a:latin typeface="Montserrat Medium" panose="00000600000000000000" pitchFamily="2" charset="0"/>
                <a:cs typeface="Avenir LT Std 55 Roman" panose="020B0503020203020204" charset="0"/>
              </a:rPr>
              <a:t>Cardiol</a:t>
            </a:r>
            <a:r>
              <a:rPr lang="pt-BR" sz="900" dirty="0">
                <a:latin typeface="Montserrat Medium" panose="00000600000000000000" pitchFamily="2" charset="0"/>
                <a:cs typeface="Avenir LT Std 55 Roman" panose="020B0503020203020204" charset="0"/>
              </a:rPr>
              <a:t>. 2021;116(3):516-658.</a:t>
            </a:r>
            <a:endParaRPr lang="es-ES" sz="900" dirty="0">
              <a:latin typeface="Montserrat Medium" panose="00000600000000000000" pitchFamily="2" charset="0"/>
              <a:cs typeface="Avenir LT Std 55 Roman" panose="020B0503020203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APNEIA OBSTRUTIVA DO SONO (AOS)</a:t>
            </a:r>
          </a:p>
        </p:txBody>
      </p:sp>
      <p:sp>
        <p:nvSpPr>
          <p:cNvPr id="22" name="Text Box 19"/>
          <p:cNvSpPr txBox="1"/>
          <p:nvPr/>
        </p:nvSpPr>
        <p:spPr>
          <a:xfrm>
            <a:off x="1876483" y="736196"/>
            <a:ext cx="9563735" cy="521970"/>
          </a:xfrm>
          <a:prstGeom prst="rect">
            <a:avLst/>
          </a:prstGeom>
          <a:noFill/>
        </p:spPr>
        <p:txBody>
          <a:bodyPr wrap="square" rtlCol="0">
            <a:spAutoFit/>
          </a:bodyPr>
          <a:lstStyle/>
          <a:p>
            <a:r>
              <a:rPr lang="pt-BR" altLang="en-US" dirty="0">
                <a:latin typeface="Montserrat ExtraBold" panose="00000900000000000000" pitchFamily="2" charset="0"/>
                <a:ea typeface="Segoe UI Black" panose="020B0A02040204020203" pitchFamily="34" charset="0"/>
                <a:cs typeface="AvenirNext LT Pro Bold" panose="020B0804020202020204" charset="0"/>
              </a:rPr>
              <a:t>FREQUÊNCIA DOS PRINCIPAIS FATORES DE RISCOS E SINTOMAS/SINAIS CLÍNICOS SUGESTIVOS DA AOS MODIFICADO DE GOTTLIEB </a:t>
            </a:r>
            <a:r>
              <a:rPr lang="pt-BR" altLang="en-US" i="1" dirty="0">
                <a:latin typeface="Montserrat ExtraBold" panose="00000900000000000000" pitchFamily="2" charset="0"/>
                <a:ea typeface="Segoe UI Black" panose="020B0A02040204020203" pitchFamily="34" charset="0"/>
                <a:cs typeface="AvenirNext LT Pro Bold" panose="020B0804020202020204" charset="0"/>
              </a:rPr>
              <a:t>ET AL</a:t>
            </a:r>
          </a:p>
        </p:txBody>
      </p:sp>
      <p:graphicFrame>
        <p:nvGraphicFramePr>
          <p:cNvPr id="3" name="Tabela 3"/>
          <p:cNvGraphicFramePr>
            <a:graphicFrameLocks noGrp="1"/>
          </p:cNvGraphicFramePr>
          <p:nvPr>
            <p:extLst>
              <p:ext uri="{D42A27DB-BD31-4B8C-83A1-F6EECF244321}">
                <p14:modId xmlns:p14="http://schemas.microsoft.com/office/powerpoint/2010/main" val="534263902"/>
              </p:ext>
            </p:extLst>
          </p:nvPr>
        </p:nvGraphicFramePr>
        <p:xfrm>
          <a:off x="916305" y="1524965"/>
          <a:ext cx="10372090" cy="3994150"/>
        </p:xfrm>
        <a:graphic>
          <a:graphicData uri="http://schemas.openxmlformats.org/drawingml/2006/table">
            <a:tbl>
              <a:tblPr firstRow="1" bandRow="1">
                <a:tableStyleId>{3B4B98B0-60AC-42C2-AFA5-B58CD77FA1E5}</a:tableStyleId>
              </a:tblPr>
              <a:tblGrid>
                <a:gridCol w="6561455">
                  <a:extLst>
                    <a:ext uri="{9D8B030D-6E8A-4147-A177-3AD203B41FA5}">
                      <a16:colId xmlns:a16="http://schemas.microsoft.com/office/drawing/2014/main" val="20000"/>
                    </a:ext>
                  </a:extLst>
                </a:gridCol>
                <a:gridCol w="3810635">
                  <a:extLst>
                    <a:ext uri="{9D8B030D-6E8A-4147-A177-3AD203B41FA5}">
                      <a16:colId xmlns:a16="http://schemas.microsoft.com/office/drawing/2014/main" val="20001"/>
                    </a:ext>
                  </a:extLst>
                </a:gridCol>
              </a:tblGrid>
              <a:tr h="273050">
                <a:tc>
                  <a:txBody>
                    <a:bodyPr/>
                    <a:lstStyle/>
                    <a:p>
                      <a:pPr algn="ctr">
                        <a:lnSpc>
                          <a:spcPct val="100000"/>
                        </a:lnSpc>
                        <a:spcAft>
                          <a:spcPts val="600"/>
                        </a:spcAft>
                      </a:pPr>
                      <a:r>
                        <a:rPr lang="pt-BR" sz="1400" b="1" dirty="0">
                          <a:solidFill>
                            <a:schemeClr val="bg2">
                              <a:lumMod val="75000"/>
                            </a:schemeClr>
                          </a:solidFill>
                          <a:effectLst/>
                          <a:latin typeface="Montserrat Medium" panose="00000600000000000000" pitchFamily="2" charset="0"/>
                          <a:cs typeface="Montserrat Medium" panose="00000600000000000000" pitchFamily="2" charset="0"/>
                        </a:rPr>
                        <a:t>Características</a:t>
                      </a:r>
                      <a:endParaRPr lang="pt-BR" sz="1400" b="1"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schemeClr>
                    </a:solidFill>
                  </a:tcPr>
                </a:tc>
                <a:tc>
                  <a:txBody>
                    <a:bodyPr/>
                    <a:lstStyle/>
                    <a:p>
                      <a:pPr algn="ctr">
                        <a:lnSpc>
                          <a:spcPct val="100000"/>
                        </a:lnSpc>
                        <a:spcAft>
                          <a:spcPts val="600"/>
                        </a:spcAft>
                      </a:pPr>
                      <a:r>
                        <a:rPr lang="pt-BR" sz="1400" b="1" dirty="0">
                          <a:solidFill>
                            <a:schemeClr val="bg2">
                              <a:lumMod val="75000"/>
                            </a:schemeClr>
                          </a:solidFill>
                          <a:effectLst/>
                          <a:latin typeface="Montserrat Medium" panose="00000600000000000000" pitchFamily="2" charset="0"/>
                          <a:cs typeface="Montserrat Medium" panose="00000600000000000000" pitchFamily="2" charset="0"/>
                        </a:rPr>
                        <a:t>Medidas</a:t>
                      </a:r>
                      <a:endParaRPr lang="pt-BR" sz="1400" b="1"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437515">
                <a:tc>
                  <a:txBody>
                    <a:bodyPr/>
                    <a:lstStyle/>
                    <a:p>
                      <a:pPr algn="ctr">
                        <a:lnSpc>
                          <a:spcPct val="100000"/>
                        </a:lnSpc>
                        <a:spcAft>
                          <a:spcPts val="600"/>
                        </a:spcAft>
                      </a:pPr>
                      <a:r>
                        <a:rPr lang="pt-BR" sz="1400" b="1" dirty="0">
                          <a:solidFill>
                            <a:schemeClr val="bg2">
                              <a:lumMod val="75000"/>
                            </a:schemeClr>
                          </a:solidFill>
                          <a:effectLst/>
                          <a:latin typeface="Montserrat Medium" panose="00000600000000000000" pitchFamily="2" charset="0"/>
                          <a:cs typeface="Montserrat Medium" panose="00000600000000000000" pitchFamily="2" charset="0"/>
                        </a:rPr>
                        <a:t>Fatores de Risco</a:t>
                      </a:r>
                      <a:endParaRPr lang="pt-BR" sz="1400" b="1"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schemeClr>
                    </a:solidFill>
                  </a:tcPr>
                </a:tc>
                <a:tc>
                  <a:txBody>
                    <a:bodyPr/>
                    <a:lstStyle/>
                    <a:p>
                      <a:pPr algn="ctr">
                        <a:lnSpc>
                          <a:spcPct val="100000"/>
                        </a:lnSpc>
                        <a:spcAft>
                          <a:spcPts val="600"/>
                        </a:spcAft>
                      </a:pPr>
                      <a:r>
                        <a:rPr lang="pt-BR" sz="1400" b="1" dirty="0">
                          <a:solidFill>
                            <a:schemeClr val="bg2">
                              <a:lumMod val="75000"/>
                            </a:schemeClr>
                          </a:solidFill>
                          <a:effectLst/>
                          <a:latin typeface="Montserrat Medium" panose="00000600000000000000" pitchFamily="2" charset="0"/>
                          <a:cs typeface="Montserrat Medium" panose="00000600000000000000" pitchFamily="2" charset="0"/>
                        </a:rPr>
                        <a:t>Razão de chances  (</a:t>
                      </a:r>
                      <a:r>
                        <a:rPr lang="pt-BR" sz="1400" b="1" dirty="0" err="1">
                          <a:solidFill>
                            <a:schemeClr val="bg2">
                              <a:lumMod val="75000"/>
                            </a:schemeClr>
                          </a:solidFill>
                          <a:effectLst/>
                          <a:latin typeface="Montserrat Medium" panose="00000600000000000000" pitchFamily="2" charset="0"/>
                          <a:cs typeface="Montserrat Medium" panose="00000600000000000000" pitchFamily="2" charset="0"/>
                        </a:rPr>
                        <a:t>Odds</a:t>
                      </a:r>
                      <a:r>
                        <a:rPr lang="pt-BR" sz="1400" b="1" dirty="0">
                          <a:solidFill>
                            <a:schemeClr val="bg2">
                              <a:lumMod val="75000"/>
                            </a:schemeClr>
                          </a:solidFill>
                          <a:effectLst/>
                          <a:latin typeface="Montserrat Medium" panose="00000600000000000000" pitchFamily="2" charset="0"/>
                          <a:cs typeface="Montserrat Medium" panose="00000600000000000000" pitchFamily="2" charset="0"/>
                        </a:rPr>
                        <a:t> </a:t>
                      </a:r>
                      <a:r>
                        <a:rPr lang="pt-BR" sz="1400" b="1" dirty="0" err="1">
                          <a:solidFill>
                            <a:schemeClr val="bg2">
                              <a:lumMod val="75000"/>
                            </a:schemeClr>
                          </a:solidFill>
                          <a:effectLst/>
                          <a:latin typeface="Montserrat Medium" panose="00000600000000000000" pitchFamily="2" charset="0"/>
                          <a:cs typeface="Montserrat Medium" panose="00000600000000000000" pitchFamily="2" charset="0"/>
                        </a:rPr>
                        <a:t>Ratio</a:t>
                      </a:r>
                      <a:r>
                        <a:rPr lang="pt-BR" sz="1400" b="1" dirty="0">
                          <a:solidFill>
                            <a:schemeClr val="bg2">
                              <a:lumMod val="75000"/>
                            </a:schemeClr>
                          </a:solidFill>
                          <a:effectLst/>
                          <a:latin typeface="Montserrat Medium" panose="00000600000000000000" pitchFamily="2" charset="0"/>
                          <a:cs typeface="Montserrat Medium" panose="00000600000000000000" pitchFamily="2" charset="0"/>
                        </a:rPr>
                        <a:t>)</a:t>
                      </a:r>
                      <a:endParaRPr lang="pt-BR" sz="1400" b="1"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273050">
                <a:tc>
                  <a:txBody>
                    <a:bodyPr/>
                    <a:lstStyle/>
                    <a:p>
                      <a:pPr algn="just">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Sobrepeso vs. </a:t>
                      </a:r>
                      <a:r>
                        <a:rPr lang="pt-BR" sz="1400" dirty="0" err="1">
                          <a:solidFill>
                            <a:schemeClr val="bg2">
                              <a:lumMod val="75000"/>
                            </a:schemeClr>
                          </a:solidFill>
                          <a:effectLst/>
                          <a:latin typeface="Montserrat Medium" panose="00000600000000000000" pitchFamily="2" charset="0"/>
                          <a:cs typeface="Montserrat Medium" panose="00000600000000000000" pitchFamily="2" charset="0"/>
                        </a:rPr>
                        <a:t>Eutrófico</a:t>
                      </a:r>
                      <a:endParaRPr lang="pt-BR" sz="1400" dirty="0" err="1">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2,3 – 3,4</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3685">
                <a:tc>
                  <a:txBody>
                    <a:bodyPr/>
                    <a:lstStyle/>
                    <a:p>
                      <a:pPr algn="just">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Obeso vs. </a:t>
                      </a:r>
                      <a:r>
                        <a:rPr lang="pt-BR" sz="1400" dirty="0" err="1">
                          <a:solidFill>
                            <a:schemeClr val="bg2">
                              <a:lumMod val="75000"/>
                            </a:schemeClr>
                          </a:solidFill>
                          <a:effectLst/>
                          <a:latin typeface="Montserrat Medium" panose="00000600000000000000" pitchFamily="2" charset="0"/>
                          <a:cs typeface="Montserrat Medium" panose="00000600000000000000" pitchFamily="2" charset="0"/>
                        </a:rPr>
                        <a:t>Eutrófico</a:t>
                      </a:r>
                      <a:endParaRPr lang="pt-BR" sz="1400" dirty="0" err="1">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4,0 – 10,5</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3"/>
                  </a:ext>
                </a:extLst>
              </a:tr>
              <a:tr h="273685">
                <a:tc>
                  <a:txBody>
                    <a:bodyPr/>
                    <a:lstStyle/>
                    <a:p>
                      <a:pPr algn="just">
                        <a:lnSpc>
                          <a:spcPct val="100000"/>
                        </a:lnSpc>
                        <a:spcAft>
                          <a:spcPts val="600"/>
                        </a:spcAft>
                      </a:pPr>
                      <a:r>
                        <a:rPr lang="pt-BR" sz="1400">
                          <a:solidFill>
                            <a:schemeClr val="bg2">
                              <a:lumMod val="75000"/>
                            </a:schemeClr>
                          </a:solidFill>
                          <a:effectLst/>
                          <a:latin typeface="Montserrat Medium" panose="00000600000000000000" pitchFamily="2" charset="0"/>
                          <a:cs typeface="Montserrat Medium" panose="00000600000000000000" pitchFamily="2" charset="0"/>
                        </a:rPr>
                        <a:t>Sexo masculino vs. Feminino</a:t>
                      </a:r>
                      <a:endParaRPr lang="pt-BR" sz="140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1,7 – 3,0</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4320">
                <a:tc>
                  <a:txBody>
                    <a:bodyPr/>
                    <a:lstStyle/>
                    <a:p>
                      <a:pPr algn="just">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Idade (a cada aumento de 10 anos)</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1,4 – 3,2</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5"/>
                  </a:ext>
                </a:extLst>
              </a:tr>
              <a:tr h="273685">
                <a:tc>
                  <a:txBody>
                    <a:bodyPr/>
                    <a:lstStyle/>
                    <a:p>
                      <a:pPr algn="just">
                        <a:lnSpc>
                          <a:spcPct val="100000"/>
                        </a:lnSpc>
                        <a:spcAft>
                          <a:spcPts val="600"/>
                        </a:spcAft>
                      </a:pPr>
                      <a:r>
                        <a:rPr lang="pt-BR" sz="1400">
                          <a:solidFill>
                            <a:schemeClr val="bg2">
                              <a:lumMod val="75000"/>
                            </a:schemeClr>
                          </a:solidFill>
                          <a:effectLst/>
                          <a:latin typeface="Montserrat Medium" panose="00000600000000000000" pitchFamily="2" charset="0"/>
                          <a:cs typeface="Montserrat Medium" panose="00000600000000000000" pitchFamily="2" charset="0"/>
                        </a:rPr>
                        <a:t>Período pós-menopausa em mulheres</a:t>
                      </a:r>
                      <a:endParaRPr lang="pt-BR" sz="140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2,8 – 4,3</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73050">
                <a:tc>
                  <a:txBody>
                    <a:bodyPr/>
                    <a:lstStyle/>
                    <a:p>
                      <a:pPr algn="ctr">
                        <a:lnSpc>
                          <a:spcPct val="100000"/>
                        </a:lnSpc>
                        <a:spcAft>
                          <a:spcPts val="600"/>
                        </a:spcAft>
                      </a:pPr>
                      <a:r>
                        <a:rPr lang="pt-BR" sz="1400" b="1" dirty="0">
                          <a:solidFill>
                            <a:schemeClr val="bg2">
                              <a:lumMod val="75000"/>
                            </a:schemeClr>
                          </a:solidFill>
                          <a:effectLst/>
                          <a:latin typeface="Montserrat Medium" panose="00000600000000000000" pitchFamily="2" charset="0"/>
                          <a:cs typeface="Montserrat Medium" panose="00000600000000000000" pitchFamily="2" charset="0"/>
                        </a:rPr>
                        <a:t>Sintomas clínicos e sinais</a:t>
                      </a:r>
                      <a:endParaRPr lang="pt-BR" sz="1400" b="1"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ctr">
                        <a:lnSpc>
                          <a:spcPct val="100000"/>
                        </a:lnSpc>
                        <a:spcAft>
                          <a:spcPts val="600"/>
                        </a:spcAft>
                      </a:pPr>
                      <a:r>
                        <a:rPr lang="pt-BR" sz="1400" b="1" dirty="0">
                          <a:solidFill>
                            <a:schemeClr val="bg2">
                              <a:lumMod val="75000"/>
                            </a:schemeClr>
                          </a:solidFill>
                          <a:effectLst/>
                          <a:latin typeface="Montserrat Medium" panose="00000600000000000000" pitchFamily="2" charset="0"/>
                          <a:cs typeface="Montserrat Medium" panose="00000600000000000000" pitchFamily="2" charset="0"/>
                        </a:rPr>
                        <a:t>Prevalência, %</a:t>
                      </a:r>
                      <a:endParaRPr lang="pt-BR" sz="1400" b="1"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7"/>
                  </a:ext>
                </a:extLst>
              </a:tr>
              <a:tr h="273685">
                <a:tc>
                  <a:txBody>
                    <a:bodyPr/>
                    <a:lstStyle/>
                    <a:p>
                      <a:pPr>
                        <a:lnSpc>
                          <a:spcPct val="100000"/>
                        </a:lnSpc>
                        <a:spcAft>
                          <a:spcPts val="600"/>
                        </a:spcAft>
                      </a:pPr>
                      <a:r>
                        <a:rPr lang="pt-BR" sz="1400">
                          <a:solidFill>
                            <a:schemeClr val="bg2">
                              <a:lumMod val="75000"/>
                            </a:schemeClr>
                          </a:solidFill>
                          <a:effectLst/>
                          <a:latin typeface="Montserrat Medium" panose="00000600000000000000" pitchFamily="2" charset="0"/>
                          <a:cs typeface="Montserrat Medium" panose="00000600000000000000" pitchFamily="2" charset="0"/>
                        </a:rPr>
                        <a:t>Sonolência excessiva, fadiga ou sono não reparador</a:t>
                      </a:r>
                      <a:endParaRPr lang="pt-BR" sz="140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73-90</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73685">
                <a:tc>
                  <a:txBody>
                    <a:bodyPr/>
                    <a:lstStyle/>
                    <a:p>
                      <a:pP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Relato de ronco na maioria das noites</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50-60</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9"/>
                  </a:ext>
                </a:extLst>
              </a:tr>
              <a:tr h="273685">
                <a:tc>
                  <a:txBody>
                    <a:bodyPr/>
                    <a:lstStyle/>
                    <a:p>
                      <a:pPr>
                        <a:lnSpc>
                          <a:spcPct val="100000"/>
                        </a:lnSpc>
                        <a:spcAft>
                          <a:spcPts val="600"/>
                        </a:spcAft>
                      </a:pPr>
                      <a:r>
                        <a:rPr lang="pt-BR" sz="1400">
                          <a:solidFill>
                            <a:schemeClr val="bg2">
                              <a:lumMod val="75000"/>
                            </a:schemeClr>
                          </a:solidFill>
                          <a:effectLst/>
                          <a:latin typeface="Montserrat Medium" panose="00000600000000000000" pitchFamily="2" charset="0"/>
                          <a:cs typeface="Montserrat Medium" panose="00000600000000000000" pitchFamily="2" charset="0"/>
                        </a:rPr>
                        <a:t>Pausas respiratórias e engasgos observadas por outra pessoa</a:t>
                      </a:r>
                      <a:endParaRPr lang="pt-BR" sz="140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10-15</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73050">
                <a:tc>
                  <a:txBody>
                    <a:bodyPr/>
                    <a:lstStyle/>
                    <a:p>
                      <a:pPr>
                        <a:lnSpc>
                          <a:spcPct val="100000"/>
                        </a:lnSpc>
                        <a:spcAft>
                          <a:spcPts val="600"/>
                        </a:spcAft>
                      </a:pPr>
                      <a:r>
                        <a:rPr lang="pt-BR" sz="1400" dirty="0" err="1">
                          <a:solidFill>
                            <a:schemeClr val="bg2">
                              <a:lumMod val="75000"/>
                            </a:schemeClr>
                          </a:solidFill>
                          <a:effectLst/>
                          <a:latin typeface="Montserrat Medium" panose="00000600000000000000" pitchFamily="2" charset="0"/>
                          <a:cs typeface="Montserrat Medium" panose="00000600000000000000" pitchFamily="2" charset="0"/>
                        </a:rPr>
                        <a:t>Nocturia</a:t>
                      </a: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 (2 ou mais vezes por noite)</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30</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11"/>
                  </a:ext>
                </a:extLst>
              </a:tr>
              <a:tr h="274320">
                <a:tc>
                  <a:txBody>
                    <a:bodyPr/>
                    <a:lstStyle/>
                    <a:p>
                      <a:pPr>
                        <a:lnSpc>
                          <a:spcPct val="100000"/>
                        </a:lnSpc>
                        <a:spcAft>
                          <a:spcPts val="600"/>
                        </a:spcAft>
                      </a:pPr>
                      <a:r>
                        <a:rPr lang="pt-BR" sz="1400">
                          <a:solidFill>
                            <a:schemeClr val="bg2">
                              <a:lumMod val="75000"/>
                            </a:schemeClr>
                          </a:solidFill>
                          <a:effectLst/>
                          <a:latin typeface="Montserrat Medium" panose="00000600000000000000" pitchFamily="2" charset="0"/>
                          <a:cs typeface="Montserrat Medium" panose="00000600000000000000" pitchFamily="2" charset="0"/>
                        </a:rPr>
                        <a:t>Refluxo gastroesofágico durante à noite</a:t>
                      </a:r>
                      <a:endParaRPr lang="pt-BR" sz="140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50-75</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273685">
                <a:tc>
                  <a:txBody>
                    <a:bodyPr/>
                    <a:lstStyle/>
                    <a:p>
                      <a:pP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Cefaleia matinal</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ctr">
                        <a:lnSpc>
                          <a:spcPct val="100000"/>
                        </a:lnSpc>
                        <a:spcAft>
                          <a:spcPts val="600"/>
                        </a:spcAft>
                      </a:pPr>
                      <a:r>
                        <a:rPr lang="pt-BR" sz="1400" dirty="0">
                          <a:solidFill>
                            <a:schemeClr val="bg2">
                              <a:lumMod val="75000"/>
                            </a:schemeClr>
                          </a:solidFill>
                          <a:effectLst/>
                          <a:latin typeface="Montserrat Medium" panose="00000600000000000000" pitchFamily="2" charset="0"/>
                          <a:cs typeface="Montserrat Medium" panose="00000600000000000000" pitchFamily="2" charset="0"/>
                        </a:rPr>
                        <a:t>12-18</a:t>
                      </a:r>
                      <a:endParaRPr lang="pt-BR" sz="14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13"/>
                  </a:ext>
                </a:extLst>
              </a:tr>
            </a:tbl>
          </a:graphicData>
        </a:graphic>
      </p:graphicFrame>
      <p:sp>
        <p:nvSpPr>
          <p:cNvPr id="6" name="Text Box 12">
            <a:extLst>
              <a:ext uri="{FF2B5EF4-FFF2-40B4-BE49-F238E27FC236}">
                <a16:creationId xmlns:a16="http://schemas.microsoft.com/office/drawing/2014/main" id="{E5A82490-25D7-4BE3-8A56-CB398F4CF0BD}"/>
              </a:ext>
            </a:extLst>
          </p:cNvPr>
          <p:cNvSpPr txBox="1"/>
          <p:nvPr/>
        </p:nvSpPr>
        <p:spPr>
          <a:xfrm>
            <a:off x="157018" y="6029389"/>
            <a:ext cx="5708074" cy="507831"/>
          </a:xfrm>
          <a:prstGeom prst="rect">
            <a:avLst/>
          </a:prstGeom>
          <a:noFill/>
        </p:spPr>
        <p:txBody>
          <a:bodyPr wrap="square" rtlCol="0">
            <a:spAutoFit/>
          </a:bodyPr>
          <a:lstStyle/>
          <a:p>
            <a:r>
              <a:rPr lang="pt-BR" sz="900" dirty="0">
                <a:latin typeface="Montserrat Medium" panose="00000600000000000000" pitchFamily="2" charset="0"/>
                <a:cs typeface="Avenir LT Std 55 Roman" panose="020B0503020203020204" charset="0"/>
              </a:rPr>
              <a:t>Barroso WKS, Rodrigues CIS, </a:t>
            </a:r>
            <a:r>
              <a:rPr lang="pt-BR" sz="900" dirty="0" err="1">
                <a:latin typeface="Montserrat Medium" panose="00000600000000000000" pitchFamily="2" charset="0"/>
                <a:cs typeface="Avenir LT Std 55 Roman" panose="020B0503020203020204" charset="0"/>
              </a:rPr>
              <a:t>Bortolotto</a:t>
            </a:r>
            <a:r>
              <a:rPr lang="pt-BR" sz="900" dirty="0">
                <a:latin typeface="Montserrat Medium" panose="00000600000000000000" pitchFamily="2" charset="0"/>
                <a:cs typeface="Avenir LT Std 55 Roman" panose="020B0503020203020204" charset="0"/>
              </a:rPr>
              <a:t> LA, Mota-Gomes MA, Brandão AA, </a:t>
            </a:r>
          </a:p>
          <a:p>
            <a:r>
              <a:rPr lang="pt-BR" sz="900" dirty="0">
                <a:latin typeface="Montserrat Medium" panose="00000600000000000000" pitchFamily="2" charset="0"/>
                <a:cs typeface="Avenir LT Std 55 Roman" panose="020B0503020203020204" charset="0"/>
              </a:rPr>
              <a:t>Feitosa ADM, et al. Diretrizes Brasileiras de Hipertensão Arterial – 2020. </a:t>
            </a:r>
          </a:p>
          <a:p>
            <a:r>
              <a:rPr lang="pt-BR" sz="900" dirty="0">
                <a:latin typeface="Montserrat Medium" panose="00000600000000000000" pitchFamily="2" charset="0"/>
                <a:cs typeface="Avenir LT Std 55 Roman" panose="020B0503020203020204" charset="0"/>
              </a:rPr>
              <a:t>Arq. Bras. </a:t>
            </a:r>
            <a:r>
              <a:rPr lang="pt-BR" sz="900" dirty="0" err="1">
                <a:latin typeface="Montserrat Medium" panose="00000600000000000000" pitchFamily="2" charset="0"/>
                <a:cs typeface="Avenir LT Std 55 Roman" panose="020B0503020203020204" charset="0"/>
              </a:rPr>
              <a:t>Cardiol</a:t>
            </a:r>
            <a:r>
              <a:rPr lang="pt-BR" sz="900" dirty="0">
                <a:latin typeface="Montserrat Medium" panose="00000600000000000000" pitchFamily="2" charset="0"/>
                <a:cs typeface="Avenir LT Std 55 Roman" panose="020B0503020203020204" charset="0"/>
              </a:rPr>
              <a:t>. 2021;116(3):516-658.</a:t>
            </a:r>
            <a:endParaRPr lang="es-ES" sz="900" dirty="0">
              <a:latin typeface="Montserrat Medium" panose="00000600000000000000" pitchFamily="2" charset="0"/>
              <a:cs typeface="Avenir LT Std 55 Roman" panose="020B0503020203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CPAP</a:t>
            </a:r>
          </a:p>
        </p:txBody>
      </p:sp>
      <p:sp>
        <p:nvSpPr>
          <p:cNvPr id="22" name="Text Box 19"/>
          <p:cNvSpPr txBox="1"/>
          <p:nvPr/>
        </p:nvSpPr>
        <p:spPr>
          <a:xfrm>
            <a:off x="557382" y="727479"/>
            <a:ext cx="9563735" cy="306705"/>
          </a:xfrm>
          <a:prstGeom prst="rect">
            <a:avLst/>
          </a:prstGeom>
          <a:noFill/>
        </p:spPr>
        <p:txBody>
          <a:bodyPr wrap="square" rtlCol="0">
            <a:spAutoFit/>
          </a:bodyPr>
          <a:lstStyle/>
          <a:p>
            <a:r>
              <a:rPr lang="pt-BR" altLang="en-US" dirty="0">
                <a:latin typeface="Montserrat ExtraBold" panose="00000900000000000000" pitchFamily="2" charset="0"/>
                <a:ea typeface="Segoe UI Black" panose="020B0A02040204020203" pitchFamily="34" charset="0"/>
                <a:cs typeface="AvenirNext LT Pro Bold" panose="020B0804020202020204" charset="0"/>
              </a:rPr>
              <a:t>PREDITORES DE MELHOR RESPOSTA PRESSÓRICA COM O CPAP</a:t>
            </a:r>
          </a:p>
        </p:txBody>
      </p:sp>
      <p:graphicFrame>
        <p:nvGraphicFramePr>
          <p:cNvPr id="4" name="Tabela 3"/>
          <p:cNvGraphicFramePr>
            <a:graphicFrameLocks noGrp="1"/>
          </p:cNvGraphicFramePr>
          <p:nvPr>
            <p:extLst>
              <p:ext uri="{D42A27DB-BD31-4B8C-83A1-F6EECF244321}">
                <p14:modId xmlns:p14="http://schemas.microsoft.com/office/powerpoint/2010/main" val="1066579983"/>
              </p:ext>
            </p:extLst>
          </p:nvPr>
        </p:nvGraphicFramePr>
        <p:xfrm>
          <a:off x="1056640" y="1608292"/>
          <a:ext cx="10074910" cy="3507625"/>
        </p:xfrm>
        <a:graphic>
          <a:graphicData uri="http://schemas.openxmlformats.org/drawingml/2006/table">
            <a:tbl>
              <a:tblPr firstRow="1" bandRow="1">
                <a:tableStyleId>{BC89EF96-8CEA-46FF-86C4-4CE0E7609802}</a:tableStyleId>
              </a:tblPr>
              <a:tblGrid>
                <a:gridCol w="10074910">
                  <a:extLst>
                    <a:ext uri="{9D8B030D-6E8A-4147-A177-3AD203B41FA5}">
                      <a16:colId xmlns:a16="http://schemas.microsoft.com/office/drawing/2014/main" val="20000"/>
                    </a:ext>
                  </a:extLst>
                </a:gridCol>
              </a:tblGrid>
              <a:tr h="773950">
                <a:tc>
                  <a:txBody>
                    <a:bodyPr/>
                    <a:lstStyle/>
                    <a:p>
                      <a:pPr algn="ctr">
                        <a:lnSpc>
                          <a:spcPct val="150000"/>
                        </a:lnSpc>
                      </a:pPr>
                      <a:r>
                        <a:rPr lang="pt-BR" sz="1800" b="1" dirty="0">
                          <a:solidFill>
                            <a:schemeClr val="bg2">
                              <a:lumMod val="75000"/>
                            </a:schemeClr>
                          </a:solidFill>
                          <a:effectLst/>
                          <a:latin typeface="Montserrat Medium" panose="00000600000000000000" pitchFamily="2" charset="0"/>
                          <a:cs typeface="Montserrat Medium" panose="00000600000000000000" pitchFamily="2" charset="0"/>
                        </a:rPr>
                        <a:t>CARACTERÍSTICAS CLÍNICAS</a:t>
                      </a:r>
                      <a:endParaRPr lang="pt-BR" sz="1800" b="1"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83260">
                <a:tc>
                  <a:txBody>
                    <a:bodyPr/>
                    <a:lstStyle/>
                    <a:p>
                      <a:pPr algn="ctr">
                        <a:lnSpc>
                          <a:spcPct val="150000"/>
                        </a:lnSpc>
                      </a:pPr>
                      <a:r>
                        <a:rPr lang="pt-BR" sz="1600" dirty="0">
                          <a:solidFill>
                            <a:schemeClr val="bg2">
                              <a:lumMod val="75000"/>
                            </a:schemeClr>
                          </a:solidFill>
                          <a:effectLst/>
                          <a:latin typeface="Montserrat Medium" panose="00000600000000000000" pitchFamily="2" charset="0"/>
                          <a:cs typeface="Montserrat Medium" panose="00000600000000000000" pitchFamily="2" charset="0"/>
                        </a:rPr>
                        <a:t>Pacientes com melhor adesão ao CPAP (usualmente &gt;4 horas por noite)</a:t>
                      </a:r>
                      <a:endParaRPr lang="pt-BR" sz="16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1"/>
                  </a:ext>
                </a:extLst>
              </a:tr>
              <a:tr h="683260">
                <a:tc>
                  <a:txBody>
                    <a:bodyPr/>
                    <a:lstStyle/>
                    <a:p>
                      <a:pPr algn="ctr">
                        <a:lnSpc>
                          <a:spcPct val="150000"/>
                        </a:lnSpc>
                      </a:pPr>
                      <a:r>
                        <a:rPr lang="pt-BR" sz="1600" dirty="0">
                          <a:solidFill>
                            <a:schemeClr val="bg2">
                              <a:lumMod val="75000"/>
                            </a:schemeClr>
                          </a:solidFill>
                          <a:effectLst/>
                          <a:latin typeface="Montserrat Medium" panose="00000600000000000000" pitchFamily="2" charset="0"/>
                          <a:cs typeface="Montserrat Medium" panose="00000600000000000000" pitchFamily="2" charset="0"/>
                        </a:rPr>
                        <a:t>Pacientes com sonolência excessiva diurna</a:t>
                      </a:r>
                      <a:endParaRPr lang="pt-BR" sz="16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83895">
                <a:tc>
                  <a:txBody>
                    <a:bodyPr/>
                    <a:lstStyle/>
                    <a:p>
                      <a:pPr algn="ctr">
                        <a:lnSpc>
                          <a:spcPct val="150000"/>
                        </a:lnSpc>
                      </a:pPr>
                      <a:r>
                        <a:rPr lang="pt-BR" sz="1600" dirty="0">
                          <a:solidFill>
                            <a:schemeClr val="bg2">
                              <a:lumMod val="75000"/>
                            </a:schemeClr>
                          </a:solidFill>
                          <a:effectLst/>
                          <a:latin typeface="Montserrat Medium" panose="00000600000000000000" pitchFamily="2" charset="0"/>
                          <a:cs typeface="Montserrat Medium" panose="00000600000000000000" pitchFamily="2" charset="0"/>
                        </a:rPr>
                        <a:t>Pacientes com hipertensão resistente</a:t>
                      </a:r>
                      <a:endParaRPr lang="pt-BR" sz="16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3"/>
                  </a:ext>
                </a:extLst>
              </a:tr>
              <a:tr h="683260">
                <a:tc>
                  <a:txBody>
                    <a:bodyPr/>
                    <a:lstStyle/>
                    <a:p>
                      <a:pPr algn="ctr">
                        <a:lnSpc>
                          <a:spcPct val="150000"/>
                        </a:lnSpc>
                      </a:pPr>
                      <a:r>
                        <a:rPr lang="pt-BR" sz="1600" dirty="0">
                          <a:solidFill>
                            <a:schemeClr val="bg2">
                              <a:lumMod val="75000"/>
                            </a:schemeClr>
                          </a:solidFill>
                          <a:effectLst/>
                          <a:latin typeface="Montserrat Medium" panose="00000600000000000000" pitchFamily="2" charset="0"/>
                          <a:cs typeface="Montserrat Medium" panose="00000600000000000000" pitchFamily="2" charset="0"/>
                        </a:rPr>
                        <a:t>Pacientes com alteração do descenso noturno da PA</a:t>
                      </a:r>
                      <a:endParaRPr lang="pt-BR" sz="1600" dirty="0">
                        <a:solidFill>
                          <a:schemeClr val="bg2">
                            <a:lumMod val="75000"/>
                          </a:schemeClr>
                        </a:solidFill>
                        <a:effectLst/>
                        <a:latin typeface="Montserrat Medium" panose="00000600000000000000" pitchFamily="2" charset="0"/>
                        <a:ea typeface="Times New Roman" panose="02020603050405020304" pitchFamily="18" charset="0"/>
                        <a:cs typeface="Montserrat Medium" panose="00000600000000000000" pitchFamily="2"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 Box 12">
            <a:extLst>
              <a:ext uri="{FF2B5EF4-FFF2-40B4-BE49-F238E27FC236}">
                <a16:creationId xmlns:a16="http://schemas.microsoft.com/office/drawing/2014/main" id="{E487A878-4AC8-49A5-8D9C-4B8858447A46}"/>
              </a:ext>
            </a:extLst>
          </p:cNvPr>
          <p:cNvSpPr txBox="1"/>
          <p:nvPr/>
        </p:nvSpPr>
        <p:spPr>
          <a:xfrm>
            <a:off x="157018" y="6127044"/>
            <a:ext cx="5708074" cy="507831"/>
          </a:xfrm>
          <a:prstGeom prst="rect">
            <a:avLst/>
          </a:prstGeom>
          <a:noFill/>
        </p:spPr>
        <p:txBody>
          <a:bodyPr wrap="square" rtlCol="0">
            <a:spAutoFit/>
          </a:bodyPr>
          <a:lstStyle/>
          <a:p>
            <a:r>
              <a:rPr lang="pt-BR" sz="900" dirty="0">
                <a:latin typeface="Montserrat Medium" panose="00000600000000000000" pitchFamily="2" charset="0"/>
                <a:cs typeface="Avenir LT Std 55 Roman" panose="020B0503020203020204" charset="0"/>
              </a:rPr>
              <a:t>Barroso WKS, Rodrigues CIS, </a:t>
            </a:r>
            <a:r>
              <a:rPr lang="pt-BR" sz="900" dirty="0" err="1">
                <a:latin typeface="Montserrat Medium" panose="00000600000000000000" pitchFamily="2" charset="0"/>
                <a:cs typeface="Avenir LT Std 55 Roman" panose="020B0503020203020204" charset="0"/>
              </a:rPr>
              <a:t>Bortolotto</a:t>
            </a:r>
            <a:r>
              <a:rPr lang="pt-BR" sz="900" dirty="0">
                <a:latin typeface="Montserrat Medium" panose="00000600000000000000" pitchFamily="2" charset="0"/>
                <a:cs typeface="Avenir LT Std 55 Roman" panose="020B0503020203020204" charset="0"/>
              </a:rPr>
              <a:t> LA, Mota-Gomes MA, Brandão AA, </a:t>
            </a:r>
          </a:p>
          <a:p>
            <a:r>
              <a:rPr lang="pt-BR" sz="900" dirty="0">
                <a:latin typeface="Montserrat Medium" panose="00000600000000000000" pitchFamily="2" charset="0"/>
                <a:cs typeface="Avenir LT Std 55 Roman" panose="020B0503020203020204" charset="0"/>
              </a:rPr>
              <a:t>Feitosa ADM, et al. Diretrizes Brasileiras de Hipertensão Arterial – 2020. </a:t>
            </a:r>
          </a:p>
          <a:p>
            <a:r>
              <a:rPr lang="pt-BR" sz="900" dirty="0">
                <a:latin typeface="Montserrat Medium" panose="00000600000000000000" pitchFamily="2" charset="0"/>
                <a:cs typeface="Avenir LT Std 55 Roman" panose="020B0503020203020204" charset="0"/>
              </a:rPr>
              <a:t>Arq. Bras. </a:t>
            </a:r>
            <a:r>
              <a:rPr lang="pt-BR" sz="900" dirty="0" err="1">
                <a:latin typeface="Montserrat Medium" panose="00000600000000000000" pitchFamily="2" charset="0"/>
                <a:cs typeface="Avenir LT Std 55 Roman" panose="020B0503020203020204" charset="0"/>
              </a:rPr>
              <a:t>Cardiol</a:t>
            </a:r>
            <a:r>
              <a:rPr lang="pt-BR" sz="900" dirty="0">
                <a:latin typeface="Montserrat Medium" panose="00000600000000000000" pitchFamily="2" charset="0"/>
                <a:cs typeface="Avenir LT Std 55 Roman" panose="020B0503020203020204" charset="0"/>
              </a:rPr>
              <a:t>. 2021;116(3):516-658.</a:t>
            </a:r>
            <a:endParaRPr lang="es-ES" sz="900" dirty="0">
              <a:latin typeface="Montserrat Medium" panose="00000600000000000000" pitchFamily="2" charset="0"/>
              <a:cs typeface="Avenir LT Std 55 Roman" panose="020B0503020203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HIPERALDOSTERONISMO PRIMÁRIO</a:t>
            </a:r>
          </a:p>
        </p:txBody>
      </p:sp>
      <p:sp>
        <p:nvSpPr>
          <p:cNvPr id="22" name="Text Box 19"/>
          <p:cNvSpPr txBox="1"/>
          <p:nvPr/>
        </p:nvSpPr>
        <p:spPr>
          <a:xfrm>
            <a:off x="6462944" y="653104"/>
            <a:ext cx="4995746" cy="306705"/>
          </a:xfrm>
          <a:prstGeom prst="rect">
            <a:avLst/>
          </a:prstGeom>
          <a:noFill/>
        </p:spPr>
        <p:txBody>
          <a:bodyPr wrap="square" rtlCol="0">
            <a:spAutoFit/>
          </a:bodyPr>
          <a:lstStyle/>
          <a:p>
            <a:r>
              <a:rPr lang="pt-BR" altLang="en-US" dirty="0">
                <a:latin typeface="Montserrat ExtraBold" panose="00000900000000000000" pitchFamily="2" charset="0"/>
                <a:ea typeface="Segoe UI Black" panose="020B0A02040204020203" pitchFamily="34" charset="0"/>
                <a:cs typeface="AvenirNext LT Pro Bold" panose="020B0804020202020204" charset="0"/>
              </a:rPr>
              <a:t>FLUXOGRAMA DE INVESTIGAÇÃO DIAGNÓSTICA</a:t>
            </a:r>
          </a:p>
        </p:txBody>
      </p:sp>
      <p:sp>
        <p:nvSpPr>
          <p:cNvPr id="3" name="Text Box 2"/>
          <p:cNvSpPr txBox="1"/>
          <p:nvPr/>
        </p:nvSpPr>
        <p:spPr>
          <a:xfrm>
            <a:off x="291464" y="6319274"/>
            <a:ext cx="3616696" cy="230832"/>
          </a:xfrm>
          <a:prstGeom prst="rect">
            <a:avLst/>
          </a:prstGeom>
          <a:noFill/>
        </p:spPr>
        <p:txBody>
          <a:bodyPr wrap="none" rtlCol="0" anchor="t">
            <a:spAutoFit/>
          </a:bodyPr>
          <a:lstStyle/>
          <a:p>
            <a:r>
              <a:rPr lang="pt-BR" sz="900" kern="1200" dirty="0">
                <a:solidFill>
                  <a:schemeClr val="tx1"/>
                </a:solidFill>
                <a:effectLst/>
                <a:latin typeface="Montserrat Medium" panose="00000600000000000000" pitchFamily="2" charset="0"/>
                <a:ea typeface="Times New Roman" panose="02020603050405020304" pitchFamily="18" charset="0"/>
                <a:cs typeface="Montserrat Medium" panose="00000600000000000000" pitchFamily="2" charset="0"/>
                <a:sym typeface="+mn-ea"/>
              </a:rPr>
              <a:t>Adaptado de Vilela &amp; Almeida. </a:t>
            </a:r>
            <a:r>
              <a:rPr lang="pt-BR" sz="900" kern="1200" dirty="0" err="1">
                <a:solidFill>
                  <a:schemeClr val="tx1"/>
                </a:solidFill>
                <a:effectLst/>
                <a:latin typeface="Montserrat Medium" panose="00000600000000000000" pitchFamily="2" charset="0"/>
                <a:ea typeface="Times New Roman" panose="02020603050405020304" pitchFamily="18" charset="0"/>
                <a:cs typeface="Montserrat Medium" panose="00000600000000000000" pitchFamily="2" charset="0"/>
                <a:sym typeface="+mn-ea"/>
              </a:rPr>
              <a:t>Arch</a:t>
            </a:r>
            <a:r>
              <a:rPr lang="pt-BR" sz="900" kern="1200" dirty="0">
                <a:solidFill>
                  <a:schemeClr val="tx1"/>
                </a:solidFill>
                <a:effectLst/>
                <a:latin typeface="Montserrat Medium" panose="00000600000000000000" pitchFamily="2" charset="0"/>
                <a:ea typeface="Times New Roman" panose="02020603050405020304" pitchFamily="18" charset="0"/>
                <a:cs typeface="Montserrat Medium" panose="00000600000000000000" pitchFamily="2" charset="0"/>
                <a:sym typeface="+mn-ea"/>
              </a:rPr>
              <a:t> </a:t>
            </a:r>
            <a:r>
              <a:rPr lang="pt-BR" sz="900" kern="1200" dirty="0" err="1">
                <a:solidFill>
                  <a:schemeClr val="tx1"/>
                </a:solidFill>
                <a:effectLst/>
                <a:latin typeface="Montserrat Medium" panose="00000600000000000000" pitchFamily="2" charset="0"/>
                <a:ea typeface="Times New Roman" panose="02020603050405020304" pitchFamily="18" charset="0"/>
                <a:cs typeface="Montserrat Medium" panose="00000600000000000000" pitchFamily="2" charset="0"/>
                <a:sym typeface="+mn-ea"/>
              </a:rPr>
              <a:t>Endocrinol</a:t>
            </a:r>
            <a:r>
              <a:rPr lang="pt-BR" sz="900" kern="1200" dirty="0">
                <a:solidFill>
                  <a:schemeClr val="tx1"/>
                </a:solidFill>
                <a:effectLst/>
                <a:latin typeface="Montserrat Medium" panose="00000600000000000000" pitchFamily="2" charset="0"/>
                <a:ea typeface="Times New Roman" panose="02020603050405020304" pitchFamily="18" charset="0"/>
                <a:cs typeface="Montserrat Medium" panose="00000600000000000000" pitchFamily="2" charset="0"/>
                <a:sym typeface="+mn-ea"/>
              </a:rPr>
              <a:t> </a:t>
            </a:r>
            <a:r>
              <a:rPr lang="pt-BR" sz="900" kern="1200" dirty="0" err="1">
                <a:solidFill>
                  <a:schemeClr val="tx1"/>
                </a:solidFill>
                <a:effectLst/>
                <a:latin typeface="Montserrat Medium" panose="00000600000000000000" pitchFamily="2" charset="0"/>
                <a:ea typeface="Times New Roman" panose="02020603050405020304" pitchFamily="18" charset="0"/>
                <a:cs typeface="Montserrat Medium" panose="00000600000000000000" pitchFamily="2" charset="0"/>
                <a:sym typeface="+mn-ea"/>
              </a:rPr>
              <a:t>Metab</a:t>
            </a:r>
            <a:r>
              <a:rPr lang="pt-BR" sz="900" kern="1200" dirty="0">
                <a:solidFill>
                  <a:schemeClr val="tx1"/>
                </a:solidFill>
                <a:effectLst/>
                <a:latin typeface="Montserrat Medium" panose="00000600000000000000" pitchFamily="2" charset="0"/>
                <a:ea typeface="Times New Roman" panose="02020603050405020304" pitchFamily="18" charset="0"/>
                <a:cs typeface="Montserrat Medium" panose="00000600000000000000" pitchFamily="2" charset="0"/>
                <a:sym typeface="+mn-ea"/>
              </a:rPr>
              <a:t> 2016</a:t>
            </a:r>
          </a:p>
        </p:txBody>
      </p:sp>
      <p:sp>
        <p:nvSpPr>
          <p:cNvPr id="6" name="TextBox 8"/>
          <p:cNvSpPr txBox="1"/>
          <p:nvPr/>
        </p:nvSpPr>
        <p:spPr>
          <a:xfrm>
            <a:off x="7327264" y="2243692"/>
            <a:ext cx="3277870" cy="578485"/>
          </a:xfrm>
          <a:prstGeom prst="roundRect">
            <a:avLst>
              <a:gd name="adj" fmla="val 0"/>
            </a:avLst>
          </a:prstGeom>
          <a:solidFill>
            <a:schemeClr val="bg2">
              <a:lumMod val="20000"/>
              <a:lumOff val="80000"/>
            </a:schemeClr>
          </a:solidFill>
          <a:ln w="19050">
            <a:solidFill>
              <a:srgbClr val="C00000"/>
            </a:solidFill>
          </a:ln>
        </p:spPr>
        <p:txBody>
          <a:bodyPr wrap="square" rtlCol="0">
            <a:spAutoFit/>
          </a:bodyPr>
          <a:lstStyle/>
          <a:p>
            <a:pPr algn="ctr"/>
            <a:r>
              <a:rPr lang="pt-BR" sz="1400" dirty="0">
                <a:solidFill>
                  <a:schemeClr val="bg2">
                    <a:lumMod val="75000"/>
                  </a:schemeClr>
                </a:solidFill>
                <a:latin typeface="Montserrat SemiBold" panose="00000700000000000000" pitchFamily="2" charset="0"/>
                <a:cs typeface="Montserrat SemiBold" panose="00000700000000000000" pitchFamily="2" charset="0"/>
              </a:rPr>
              <a:t>Renina suprimida, </a:t>
            </a:r>
            <a:r>
              <a:rPr lang="pt-BR" sz="1400" dirty="0" err="1">
                <a:solidFill>
                  <a:schemeClr val="bg2">
                    <a:lumMod val="75000"/>
                  </a:schemeClr>
                </a:solidFill>
                <a:latin typeface="Montserrat SemiBold" panose="00000700000000000000" pitchFamily="2" charset="0"/>
                <a:cs typeface="Montserrat SemiBold" panose="00000700000000000000" pitchFamily="2" charset="0"/>
              </a:rPr>
              <a:t>Aldosterona</a:t>
            </a:r>
            <a:r>
              <a:rPr lang="pt-BR" sz="1400" dirty="0">
                <a:solidFill>
                  <a:schemeClr val="bg2">
                    <a:lumMod val="75000"/>
                  </a:schemeClr>
                </a:solidFill>
                <a:latin typeface="Montserrat SemiBold" panose="00000700000000000000" pitchFamily="2" charset="0"/>
                <a:cs typeface="Montserrat SemiBold" panose="00000700000000000000" pitchFamily="2" charset="0"/>
              </a:rPr>
              <a:t> &gt;20 e </a:t>
            </a:r>
            <a:r>
              <a:rPr lang="pt-BR" sz="1400" dirty="0" err="1">
                <a:solidFill>
                  <a:schemeClr val="bg2">
                    <a:lumMod val="75000"/>
                  </a:schemeClr>
                </a:solidFill>
                <a:latin typeface="Montserrat SemiBold" panose="00000700000000000000" pitchFamily="2" charset="0"/>
                <a:cs typeface="Montserrat SemiBold" panose="00000700000000000000" pitchFamily="2" charset="0"/>
              </a:rPr>
              <a:t>hipocalemia</a:t>
            </a:r>
          </a:p>
        </p:txBody>
      </p:sp>
      <p:sp>
        <p:nvSpPr>
          <p:cNvPr id="7" name="TextBox 26"/>
          <p:cNvSpPr txBox="1"/>
          <p:nvPr/>
        </p:nvSpPr>
        <p:spPr>
          <a:xfrm>
            <a:off x="3171878" y="2835004"/>
            <a:ext cx="2837180" cy="523240"/>
          </a:xfrm>
          <a:prstGeom prst="rect">
            <a:avLst/>
          </a:prstGeom>
          <a:noFill/>
          <a:ln>
            <a:solidFill>
              <a:schemeClr val="bg1">
                <a:lumMod val="75000"/>
              </a:schemeClr>
            </a:solidFill>
          </a:ln>
        </p:spPr>
        <p:txBody>
          <a:bodyPr wrap="square" rtlCol="0">
            <a:spAutoFit/>
          </a:bodyPr>
          <a:lstStyle/>
          <a:p>
            <a:pPr algn="ctr"/>
            <a:r>
              <a:rPr lang="pt-BR" sz="1400" dirty="0">
                <a:solidFill>
                  <a:schemeClr val="bg2">
                    <a:lumMod val="75000"/>
                  </a:schemeClr>
                </a:solidFill>
                <a:latin typeface="Montserrat SemiBold" panose="00000700000000000000" pitchFamily="2" charset="0"/>
                <a:cs typeface="Montserrat SemiBold" panose="00000700000000000000" pitchFamily="2" charset="0"/>
              </a:rPr>
              <a:t>Realizar teste da furosemida </a:t>
            </a:r>
          </a:p>
          <a:p>
            <a:pPr algn="ctr"/>
            <a:r>
              <a:rPr lang="pt-BR" sz="1400" dirty="0">
                <a:solidFill>
                  <a:schemeClr val="bg2">
                    <a:lumMod val="75000"/>
                  </a:schemeClr>
                </a:solidFill>
                <a:latin typeface="Montserrat SemiBold" panose="00000700000000000000" pitchFamily="2" charset="0"/>
                <a:cs typeface="Montserrat SemiBold" panose="00000700000000000000" pitchFamily="2" charset="0"/>
              </a:rPr>
              <a:t>ou infusão salina</a:t>
            </a:r>
          </a:p>
        </p:txBody>
      </p:sp>
      <p:sp>
        <p:nvSpPr>
          <p:cNvPr id="8" name="TextBox 29"/>
          <p:cNvSpPr txBox="1"/>
          <p:nvPr/>
        </p:nvSpPr>
        <p:spPr>
          <a:xfrm>
            <a:off x="8016557" y="3105388"/>
            <a:ext cx="1899285" cy="738664"/>
          </a:xfrm>
          <a:prstGeom prst="rect">
            <a:avLst/>
          </a:prstGeom>
          <a:noFill/>
          <a:ln>
            <a:solidFill>
              <a:schemeClr val="bg1">
                <a:lumMod val="75000"/>
              </a:schemeClr>
            </a:solidFill>
          </a:ln>
        </p:spPr>
        <p:txBody>
          <a:bodyPr wrap="square" rtlCol="0">
            <a:spAutoFit/>
          </a:bodyPr>
          <a:lstStyle/>
          <a:p>
            <a:pPr algn="ctr"/>
            <a:r>
              <a:rPr lang="pt-BR" sz="1400" dirty="0">
                <a:solidFill>
                  <a:schemeClr val="bg2">
                    <a:lumMod val="75000"/>
                  </a:schemeClr>
                </a:solidFill>
                <a:latin typeface="Montserrat SemiBold" panose="00000700000000000000" pitchFamily="2" charset="0"/>
                <a:cs typeface="Montserrat SemiBold" panose="00000700000000000000" pitchFamily="2" charset="0"/>
              </a:rPr>
              <a:t>Sem indicação de </a:t>
            </a:r>
          </a:p>
          <a:p>
            <a:pPr algn="ctr"/>
            <a:r>
              <a:rPr lang="pt-BR" sz="1400" dirty="0">
                <a:solidFill>
                  <a:schemeClr val="bg2">
                    <a:lumMod val="75000"/>
                  </a:schemeClr>
                </a:solidFill>
                <a:latin typeface="Montserrat SemiBold" panose="00000700000000000000" pitchFamily="2" charset="0"/>
                <a:cs typeface="Montserrat SemiBold" panose="00000700000000000000" pitchFamily="2" charset="0"/>
              </a:rPr>
              <a:t>teste confirmatório</a:t>
            </a:r>
          </a:p>
        </p:txBody>
      </p:sp>
      <p:sp>
        <p:nvSpPr>
          <p:cNvPr id="9" name="TextBox 52"/>
          <p:cNvSpPr txBox="1"/>
          <p:nvPr/>
        </p:nvSpPr>
        <p:spPr>
          <a:xfrm>
            <a:off x="2091426" y="3706688"/>
            <a:ext cx="4998085" cy="1169551"/>
          </a:xfrm>
          <a:prstGeom prst="rect">
            <a:avLst/>
          </a:prstGeom>
          <a:noFill/>
          <a:ln>
            <a:solidFill>
              <a:schemeClr val="bg1">
                <a:lumMod val="75000"/>
              </a:schemeClr>
            </a:solidFill>
          </a:ln>
        </p:spPr>
        <p:txBody>
          <a:bodyPr wrap="square" rtlCol="0">
            <a:spAutoFit/>
          </a:bodyPr>
          <a:lstStyle/>
          <a:p>
            <a:pPr algn="ctr"/>
            <a:r>
              <a:rPr lang="en-US" sz="1400" dirty="0" err="1">
                <a:solidFill>
                  <a:schemeClr val="bg2">
                    <a:lumMod val="75000"/>
                  </a:schemeClr>
                </a:solidFill>
                <a:latin typeface="Montserrat SemiBold" panose="00000700000000000000" pitchFamily="2" charset="0"/>
                <a:cs typeface="Montserrat SemiBold" panose="00000700000000000000" pitchFamily="2" charset="0"/>
              </a:rPr>
              <a:t>Teste</a:t>
            </a:r>
            <a:r>
              <a:rPr lang="en-US" sz="1400" dirty="0">
                <a:solidFill>
                  <a:schemeClr val="bg2">
                    <a:lumMod val="75000"/>
                  </a:schemeClr>
                </a:solidFill>
                <a:latin typeface="Montserrat SemiBold" panose="00000700000000000000" pitchFamily="2" charset="0"/>
                <a:cs typeface="Montserrat SemiBold" panose="00000700000000000000" pitchFamily="2" charset="0"/>
              </a:rPr>
              <a:t> </a:t>
            </a:r>
            <a:r>
              <a:rPr lang="en-US" sz="1400" dirty="0" err="1">
                <a:solidFill>
                  <a:schemeClr val="bg2">
                    <a:lumMod val="75000"/>
                  </a:schemeClr>
                </a:solidFill>
                <a:latin typeface="Montserrat SemiBold" panose="00000700000000000000" pitchFamily="2" charset="0"/>
                <a:cs typeface="Montserrat SemiBold" panose="00000700000000000000" pitchFamily="2" charset="0"/>
              </a:rPr>
              <a:t>positivo</a:t>
            </a:r>
            <a:r>
              <a:rPr lang="en-US" sz="1400" dirty="0">
                <a:solidFill>
                  <a:schemeClr val="bg2">
                    <a:lumMod val="75000"/>
                  </a:schemeClr>
                </a:solidFill>
                <a:latin typeface="Montserrat SemiBold" panose="00000700000000000000" pitchFamily="2" charset="0"/>
                <a:cs typeface="Montserrat SemiBold" panose="00000700000000000000" pitchFamily="2" charset="0"/>
              </a:rPr>
              <a:t>:</a:t>
            </a:r>
          </a:p>
          <a:p>
            <a:pPr algn="ctr"/>
            <a:r>
              <a:rPr lang="en-US" sz="1400" dirty="0" err="1">
                <a:solidFill>
                  <a:schemeClr val="bg2">
                    <a:lumMod val="75000"/>
                  </a:schemeClr>
                </a:solidFill>
                <a:latin typeface="Montserrat SemiBold" panose="00000700000000000000" pitchFamily="2" charset="0"/>
                <a:cs typeface="Montserrat SemiBold" panose="00000700000000000000" pitchFamily="2" charset="0"/>
              </a:rPr>
              <a:t>Aldosterona</a:t>
            </a:r>
            <a:r>
              <a:rPr lang="en-US" sz="1400" dirty="0">
                <a:solidFill>
                  <a:schemeClr val="bg2">
                    <a:lumMod val="75000"/>
                  </a:schemeClr>
                </a:solidFill>
                <a:latin typeface="Montserrat SemiBold" panose="00000700000000000000" pitchFamily="2" charset="0"/>
                <a:cs typeface="Montserrat SemiBold" panose="00000700000000000000" pitchFamily="2" charset="0"/>
              </a:rPr>
              <a:t> &gt;6,0 ng/dL </a:t>
            </a:r>
            <a:r>
              <a:rPr lang="en-US" sz="1400" dirty="0" err="1">
                <a:solidFill>
                  <a:schemeClr val="bg2">
                    <a:lumMod val="75000"/>
                  </a:schemeClr>
                </a:solidFill>
                <a:latin typeface="Montserrat SemiBold" panose="00000700000000000000" pitchFamily="2" charset="0"/>
                <a:cs typeface="Montserrat SemiBold" panose="00000700000000000000" pitchFamily="2" charset="0"/>
              </a:rPr>
              <a:t>após</a:t>
            </a:r>
            <a:r>
              <a:rPr lang="en-US" sz="1400" dirty="0">
                <a:solidFill>
                  <a:schemeClr val="bg2">
                    <a:lumMod val="75000"/>
                  </a:schemeClr>
                </a:solidFill>
                <a:latin typeface="Montserrat SemiBold" panose="00000700000000000000" pitchFamily="2" charset="0"/>
                <a:cs typeface="Montserrat SemiBold" panose="00000700000000000000" pitchFamily="2" charset="0"/>
              </a:rPr>
              <a:t> teste </a:t>
            </a:r>
            <a:r>
              <a:rPr lang="en-US" sz="1400" dirty="0" err="1">
                <a:solidFill>
                  <a:schemeClr val="bg2">
                    <a:lumMod val="75000"/>
                  </a:schemeClr>
                </a:solidFill>
                <a:latin typeface="Montserrat SemiBold" panose="00000700000000000000" pitchFamily="2" charset="0"/>
                <a:cs typeface="Montserrat SemiBold" panose="00000700000000000000" pitchFamily="2" charset="0"/>
              </a:rPr>
              <a:t>infusão</a:t>
            </a:r>
            <a:r>
              <a:rPr lang="en-US" sz="1400" dirty="0">
                <a:solidFill>
                  <a:schemeClr val="bg2">
                    <a:lumMod val="75000"/>
                  </a:schemeClr>
                </a:solidFill>
                <a:latin typeface="Montserrat SemiBold" panose="00000700000000000000" pitchFamily="2" charset="0"/>
                <a:cs typeface="Montserrat SemiBold" panose="00000700000000000000" pitchFamily="2" charset="0"/>
              </a:rPr>
              <a:t> </a:t>
            </a:r>
            <a:r>
              <a:rPr lang="en-US" sz="1400" dirty="0" err="1">
                <a:solidFill>
                  <a:schemeClr val="bg2">
                    <a:lumMod val="75000"/>
                  </a:schemeClr>
                </a:solidFill>
                <a:latin typeface="Montserrat SemiBold" panose="00000700000000000000" pitchFamily="2" charset="0"/>
                <a:cs typeface="Montserrat SemiBold" panose="00000700000000000000" pitchFamily="2" charset="0"/>
              </a:rPr>
              <a:t>salina</a:t>
            </a:r>
            <a:r>
              <a:rPr lang="en-US" sz="1400" dirty="0">
                <a:solidFill>
                  <a:schemeClr val="bg2">
                    <a:lumMod val="75000"/>
                  </a:schemeClr>
                </a:solidFill>
                <a:latin typeface="Montserrat SemiBold" panose="00000700000000000000" pitchFamily="2" charset="0"/>
                <a:cs typeface="Montserrat SemiBold" panose="00000700000000000000" pitchFamily="2" charset="0"/>
              </a:rPr>
              <a:t> </a:t>
            </a:r>
            <a:r>
              <a:rPr lang="en-US" sz="1400" dirty="0" err="1">
                <a:solidFill>
                  <a:schemeClr val="bg2">
                    <a:lumMod val="75000"/>
                  </a:schemeClr>
                </a:solidFill>
                <a:latin typeface="Montserrat SemiBold" panose="00000700000000000000" pitchFamily="2" charset="0"/>
                <a:cs typeface="Montserrat SemiBold" panose="00000700000000000000" pitchFamily="2" charset="0"/>
              </a:rPr>
              <a:t>sentado</a:t>
            </a:r>
            <a:endParaRPr lang="en-US" sz="1400" dirty="0">
              <a:solidFill>
                <a:schemeClr val="bg2">
                  <a:lumMod val="75000"/>
                </a:schemeClr>
              </a:solidFill>
              <a:latin typeface="Montserrat SemiBold" panose="00000700000000000000" pitchFamily="2" charset="0"/>
              <a:cs typeface="Montserrat SemiBold" panose="00000700000000000000" pitchFamily="2" charset="0"/>
            </a:endParaRPr>
          </a:p>
          <a:p>
            <a:pPr algn="ctr"/>
            <a:r>
              <a:rPr lang="en-US" sz="1400" dirty="0">
                <a:solidFill>
                  <a:schemeClr val="bg2">
                    <a:lumMod val="75000"/>
                  </a:schemeClr>
                </a:solidFill>
                <a:latin typeface="Montserrat SemiBold" panose="00000700000000000000" pitchFamily="2" charset="0"/>
                <a:cs typeface="Montserrat SemiBold" panose="00000700000000000000" pitchFamily="2" charset="0"/>
              </a:rPr>
              <a:t>R &lt;13 </a:t>
            </a:r>
            <a:r>
              <a:rPr lang="en-US" sz="1400" dirty="0" err="1">
                <a:solidFill>
                  <a:schemeClr val="bg2">
                    <a:lumMod val="75000"/>
                  </a:schemeClr>
                </a:solidFill>
                <a:latin typeface="Montserrat SemiBold" panose="00000700000000000000" pitchFamily="2" charset="0"/>
                <a:cs typeface="Montserrat SemiBold" panose="00000700000000000000" pitchFamily="2" charset="0"/>
              </a:rPr>
              <a:t>uUI</a:t>
            </a:r>
            <a:r>
              <a:rPr lang="en-US" sz="1400" dirty="0">
                <a:solidFill>
                  <a:schemeClr val="bg2">
                    <a:lumMod val="75000"/>
                  </a:schemeClr>
                </a:solidFill>
                <a:latin typeface="Montserrat SemiBold" panose="00000700000000000000" pitchFamily="2" charset="0"/>
                <a:cs typeface="Montserrat SemiBold" panose="00000700000000000000" pitchFamily="2" charset="0"/>
              </a:rPr>
              <a:t>/mL (APR &lt;2 ng/mL/h) </a:t>
            </a:r>
            <a:r>
              <a:rPr lang="en-US" sz="1400" dirty="0" err="1">
                <a:solidFill>
                  <a:schemeClr val="bg2">
                    <a:lumMod val="75000"/>
                  </a:schemeClr>
                </a:solidFill>
                <a:latin typeface="Montserrat SemiBold" panose="00000700000000000000" pitchFamily="2" charset="0"/>
                <a:cs typeface="Montserrat SemiBold" panose="00000700000000000000" pitchFamily="2" charset="0"/>
              </a:rPr>
              <a:t>após</a:t>
            </a:r>
            <a:r>
              <a:rPr lang="en-US" sz="1400" dirty="0">
                <a:solidFill>
                  <a:schemeClr val="bg2">
                    <a:lumMod val="75000"/>
                  </a:schemeClr>
                </a:solidFill>
                <a:latin typeface="Montserrat SemiBold" panose="00000700000000000000" pitchFamily="2" charset="0"/>
                <a:cs typeface="Montserrat SemiBold" panose="00000700000000000000" pitchFamily="2" charset="0"/>
              </a:rPr>
              <a:t> teste da </a:t>
            </a:r>
            <a:r>
              <a:rPr lang="en-US" sz="1400" dirty="0" err="1">
                <a:solidFill>
                  <a:schemeClr val="bg2">
                    <a:lumMod val="75000"/>
                  </a:schemeClr>
                </a:solidFill>
                <a:latin typeface="Montserrat SemiBold" panose="00000700000000000000" pitchFamily="2" charset="0"/>
                <a:cs typeface="Montserrat SemiBold" panose="00000700000000000000" pitchFamily="2" charset="0"/>
              </a:rPr>
              <a:t>furosemida</a:t>
            </a:r>
            <a:r>
              <a:rPr lang="en-US" sz="1400" dirty="0">
                <a:solidFill>
                  <a:schemeClr val="bg2">
                    <a:lumMod val="75000"/>
                  </a:schemeClr>
                </a:solidFill>
                <a:latin typeface="Montserrat SemiBold" panose="00000700000000000000" pitchFamily="2" charset="0"/>
                <a:cs typeface="Montserrat SemiBold" panose="00000700000000000000" pitchFamily="2" charset="0"/>
              </a:rPr>
              <a:t> EV</a:t>
            </a:r>
          </a:p>
        </p:txBody>
      </p:sp>
      <p:sp>
        <p:nvSpPr>
          <p:cNvPr id="10" name="TextBox 42"/>
          <p:cNvSpPr txBox="1"/>
          <p:nvPr/>
        </p:nvSpPr>
        <p:spPr>
          <a:xfrm>
            <a:off x="1752339" y="1409573"/>
            <a:ext cx="5676265" cy="738664"/>
          </a:xfrm>
          <a:prstGeom prst="rect">
            <a:avLst/>
          </a:prstGeom>
          <a:noFill/>
          <a:ln>
            <a:solidFill>
              <a:schemeClr val="bg1">
                <a:lumMod val="75000"/>
              </a:schemeClr>
            </a:solidFill>
          </a:ln>
        </p:spPr>
        <p:txBody>
          <a:bodyPr wrap="square" rtlCol="0">
            <a:spAutoFit/>
          </a:bodyPr>
          <a:lstStyle/>
          <a:p>
            <a:pPr algn="ctr"/>
            <a:r>
              <a:rPr lang="pt-BR" sz="1400" dirty="0">
                <a:solidFill>
                  <a:schemeClr val="bg2">
                    <a:lumMod val="75000"/>
                  </a:schemeClr>
                </a:solidFill>
                <a:latin typeface="Montserrat SemiBold" panose="00000700000000000000" pitchFamily="2" charset="0"/>
                <a:cs typeface="Montserrat SemiBold" panose="00000700000000000000" pitchFamily="2" charset="0"/>
              </a:rPr>
              <a:t>Rastreamento positivo para HP:</a:t>
            </a:r>
          </a:p>
          <a:p>
            <a:pPr algn="ctr"/>
            <a:r>
              <a:rPr lang="pt-BR" sz="1400" dirty="0">
                <a:solidFill>
                  <a:schemeClr val="bg2">
                    <a:lumMod val="75000"/>
                  </a:schemeClr>
                </a:solidFill>
                <a:latin typeface="Montserrat SemiBold" panose="00000700000000000000" pitchFamily="2" charset="0"/>
                <a:cs typeface="Montserrat SemiBold" panose="00000700000000000000" pitchFamily="2" charset="0"/>
              </a:rPr>
              <a:t>Aldosterona ≥10 </a:t>
            </a:r>
            <a:r>
              <a:rPr lang="pt-BR" sz="1400" dirty="0" err="1">
                <a:solidFill>
                  <a:schemeClr val="bg2">
                    <a:lumMod val="75000"/>
                  </a:schemeClr>
                </a:solidFill>
                <a:latin typeface="Montserrat SemiBold" panose="00000700000000000000" pitchFamily="2" charset="0"/>
                <a:cs typeface="Montserrat SemiBold" panose="00000700000000000000" pitchFamily="2" charset="0"/>
              </a:rPr>
              <a:t>ng</a:t>
            </a:r>
            <a:r>
              <a:rPr lang="pt-BR" sz="1400" dirty="0">
                <a:solidFill>
                  <a:schemeClr val="bg2">
                    <a:lumMod val="75000"/>
                  </a:schemeClr>
                </a:solidFill>
                <a:latin typeface="Montserrat SemiBold" panose="00000700000000000000" pitchFamily="2" charset="0"/>
                <a:cs typeface="Montserrat SemiBold" panose="00000700000000000000" pitchFamily="2" charset="0"/>
              </a:rPr>
              <a:t>/</a:t>
            </a:r>
            <a:r>
              <a:rPr lang="pt-BR" sz="1400" dirty="0" err="1">
                <a:solidFill>
                  <a:schemeClr val="bg2">
                    <a:lumMod val="75000"/>
                  </a:schemeClr>
                </a:solidFill>
                <a:latin typeface="Montserrat SemiBold" panose="00000700000000000000" pitchFamily="2" charset="0"/>
                <a:cs typeface="Montserrat SemiBold" panose="00000700000000000000" pitchFamily="2" charset="0"/>
              </a:rPr>
              <a:t>dL</a:t>
            </a:r>
            <a:r>
              <a:rPr lang="pt-BR" sz="1400" dirty="0">
                <a:solidFill>
                  <a:schemeClr val="bg2">
                    <a:lumMod val="75000"/>
                  </a:schemeClr>
                </a:solidFill>
                <a:latin typeface="Montserrat SemiBold" panose="00000700000000000000" pitchFamily="2" charset="0"/>
                <a:cs typeface="Montserrat SemiBold" panose="00000700000000000000" pitchFamily="2" charset="0"/>
              </a:rPr>
              <a:t> e Relação A/R ≥2,0 ou A/APR ≥30 (corrigir K</a:t>
            </a:r>
            <a:r>
              <a:rPr lang="pt-BR" sz="1400" baseline="30000" dirty="0">
                <a:solidFill>
                  <a:schemeClr val="bg2">
                    <a:lumMod val="75000"/>
                  </a:schemeClr>
                </a:solidFill>
                <a:latin typeface="Montserrat SemiBold" panose="00000700000000000000" pitchFamily="2" charset="0"/>
                <a:cs typeface="Montserrat SemiBold" panose="00000700000000000000" pitchFamily="2" charset="0"/>
              </a:rPr>
              <a:t>+</a:t>
            </a:r>
            <a:r>
              <a:rPr lang="pt-BR" sz="1400" dirty="0">
                <a:solidFill>
                  <a:schemeClr val="bg2">
                    <a:lumMod val="75000"/>
                  </a:schemeClr>
                </a:solidFill>
                <a:latin typeface="Montserrat SemiBold" panose="00000700000000000000" pitchFamily="2" charset="0"/>
                <a:cs typeface="Montserrat SemiBold" panose="00000700000000000000" pitchFamily="2" charset="0"/>
              </a:rPr>
              <a:t>)</a:t>
            </a:r>
          </a:p>
        </p:txBody>
      </p:sp>
      <p:sp>
        <p:nvSpPr>
          <p:cNvPr id="11" name="TextBox 54"/>
          <p:cNvSpPr txBox="1"/>
          <p:nvPr/>
        </p:nvSpPr>
        <p:spPr>
          <a:xfrm>
            <a:off x="2385750" y="5226177"/>
            <a:ext cx="4409440" cy="523240"/>
          </a:xfrm>
          <a:prstGeom prst="rect">
            <a:avLst/>
          </a:prstGeom>
          <a:noFill/>
          <a:ln>
            <a:solidFill>
              <a:schemeClr val="bg1">
                <a:lumMod val="75000"/>
              </a:schemeClr>
            </a:solidFill>
          </a:ln>
        </p:spPr>
        <p:txBody>
          <a:bodyPr wrap="square" rtlCol="0">
            <a:spAutoFit/>
          </a:bodyPr>
          <a:lstStyle/>
          <a:p>
            <a:pPr algn="ctr"/>
            <a:r>
              <a:rPr lang="pt-BR" sz="1400" dirty="0">
                <a:solidFill>
                  <a:schemeClr val="bg2">
                    <a:lumMod val="75000"/>
                  </a:schemeClr>
                </a:solidFill>
                <a:latin typeface="Montserrat SemiBold" panose="00000700000000000000" pitchFamily="2" charset="0"/>
                <a:cs typeface="Montserrat SemiBold" panose="00000700000000000000" pitchFamily="2" charset="0"/>
              </a:rPr>
              <a:t>TC com cortes finos de </a:t>
            </a:r>
          </a:p>
          <a:p>
            <a:pPr algn="ctr"/>
            <a:r>
              <a:rPr lang="pt-BR" sz="1400" dirty="0">
                <a:solidFill>
                  <a:schemeClr val="bg2">
                    <a:lumMod val="75000"/>
                  </a:schemeClr>
                </a:solidFill>
                <a:latin typeface="Montserrat SemiBold" panose="00000700000000000000" pitchFamily="2" charset="0"/>
                <a:cs typeface="Montserrat SemiBold" panose="00000700000000000000" pitchFamily="2" charset="0"/>
              </a:rPr>
              <a:t>suprarrenais com contraste</a:t>
            </a:r>
          </a:p>
        </p:txBody>
      </p:sp>
      <p:cxnSp>
        <p:nvCxnSpPr>
          <p:cNvPr id="4" name="Conector: Angulado 3">
            <a:extLst>
              <a:ext uri="{FF2B5EF4-FFF2-40B4-BE49-F238E27FC236}">
                <a16:creationId xmlns:a16="http://schemas.microsoft.com/office/drawing/2014/main" id="{B0C931F4-4058-4F18-879C-333D9B1DE5B6}"/>
              </a:ext>
            </a:extLst>
          </p:cNvPr>
          <p:cNvCxnSpPr>
            <a:stCxn id="10" idx="2"/>
            <a:endCxn id="6" idx="1"/>
          </p:cNvCxnSpPr>
          <p:nvPr/>
        </p:nvCxnSpPr>
        <p:spPr>
          <a:xfrm rot="16200000" flipH="1">
            <a:off x="5766519" y="972190"/>
            <a:ext cx="384698" cy="2736792"/>
          </a:xfrm>
          <a:prstGeom prst="bentConnector2">
            <a:avLst/>
          </a:prstGeom>
          <a:ln>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do 11">
            <a:extLst>
              <a:ext uri="{FF2B5EF4-FFF2-40B4-BE49-F238E27FC236}">
                <a16:creationId xmlns:a16="http://schemas.microsoft.com/office/drawing/2014/main" id="{B80458F5-5B00-4CDE-95EC-02E2BFD1ABD0}"/>
              </a:ext>
            </a:extLst>
          </p:cNvPr>
          <p:cNvCxnSpPr>
            <a:stCxn id="10" idx="2"/>
            <a:endCxn id="7" idx="0"/>
          </p:cNvCxnSpPr>
          <p:nvPr/>
        </p:nvCxnSpPr>
        <p:spPr>
          <a:xfrm rot="5400000">
            <a:off x="4247087" y="2491618"/>
            <a:ext cx="686767" cy="4"/>
          </a:xfrm>
          <a:prstGeom prst="bentConnector3">
            <a:avLst/>
          </a:prstGeom>
          <a:ln>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do 14">
            <a:extLst>
              <a:ext uri="{FF2B5EF4-FFF2-40B4-BE49-F238E27FC236}">
                <a16:creationId xmlns:a16="http://schemas.microsoft.com/office/drawing/2014/main" id="{6B9E3A43-D66D-4D5B-8E5B-9F43940BC0AE}"/>
              </a:ext>
            </a:extLst>
          </p:cNvPr>
          <p:cNvCxnSpPr>
            <a:stCxn id="7" idx="2"/>
            <a:endCxn id="9" idx="0"/>
          </p:cNvCxnSpPr>
          <p:nvPr/>
        </p:nvCxnSpPr>
        <p:spPr>
          <a:xfrm rot="16200000" flipH="1">
            <a:off x="4416246" y="3532465"/>
            <a:ext cx="348444" cy="1"/>
          </a:xfrm>
          <a:prstGeom prst="bentConnector3">
            <a:avLst/>
          </a:prstGeom>
          <a:ln>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do 16">
            <a:extLst>
              <a:ext uri="{FF2B5EF4-FFF2-40B4-BE49-F238E27FC236}">
                <a16:creationId xmlns:a16="http://schemas.microsoft.com/office/drawing/2014/main" id="{10417896-D647-435F-AA64-7DF9EB251DEE}"/>
              </a:ext>
            </a:extLst>
          </p:cNvPr>
          <p:cNvCxnSpPr>
            <a:stCxn id="9" idx="2"/>
            <a:endCxn id="11" idx="0"/>
          </p:cNvCxnSpPr>
          <p:nvPr/>
        </p:nvCxnSpPr>
        <p:spPr>
          <a:xfrm rot="16200000" flipH="1">
            <a:off x="4415500" y="5051207"/>
            <a:ext cx="349938" cy="1"/>
          </a:xfrm>
          <a:prstGeom prst="bentConnector3">
            <a:avLst/>
          </a:prstGeom>
          <a:ln>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do 26">
            <a:extLst>
              <a:ext uri="{FF2B5EF4-FFF2-40B4-BE49-F238E27FC236}">
                <a16:creationId xmlns:a16="http://schemas.microsoft.com/office/drawing/2014/main" id="{098D4358-CC96-40E4-A66D-D7547132EAE5}"/>
              </a:ext>
            </a:extLst>
          </p:cNvPr>
          <p:cNvCxnSpPr>
            <a:stCxn id="6" idx="2"/>
            <a:endCxn id="8" idx="0"/>
          </p:cNvCxnSpPr>
          <p:nvPr/>
        </p:nvCxnSpPr>
        <p:spPr>
          <a:xfrm rot="16200000" flipH="1">
            <a:off x="8824594" y="2963781"/>
            <a:ext cx="283211" cy="1"/>
          </a:xfrm>
          <a:prstGeom prst="bentConnector3">
            <a:avLst/>
          </a:prstGeom>
          <a:ln>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do 28">
            <a:extLst>
              <a:ext uri="{FF2B5EF4-FFF2-40B4-BE49-F238E27FC236}">
                <a16:creationId xmlns:a16="http://schemas.microsoft.com/office/drawing/2014/main" id="{AF82DBF3-517F-43B2-8702-C7F424924E11}"/>
              </a:ext>
            </a:extLst>
          </p:cNvPr>
          <p:cNvCxnSpPr>
            <a:stCxn id="8" idx="2"/>
            <a:endCxn id="11" idx="3"/>
          </p:cNvCxnSpPr>
          <p:nvPr/>
        </p:nvCxnSpPr>
        <p:spPr>
          <a:xfrm rot="5400000">
            <a:off x="7058823" y="3580419"/>
            <a:ext cx="1643745" cy="2171010"/>
          </a:xfrm>
          <a:prstGeom prst="bentConnector2">
            <a:avLst/>
          </a:prstGeom>
          <a:ln>
            <a:solidFill>
              <a:schemeClr val="tx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9"/>
          <p:cNvSpPr txBox="1"/>
          <p:nvPr/>
        </p:nvSpPr>
        <p:spPr>
          <a:xfrm>
            <a:off x="6477000" y="623123"/>
            <a:ext cx="5315267" cy="398780"/>
          </a:xfrm>
          <a:prstGeom prst="rect">
            <a:avLst/>
          </a:prstGeom>
          <a:noFill/>
        </p:spPr>
        <p:txBody>
          <a:bodyPr wrap="square" rtlCol="0">
            <a:spAutoFit/>
          </a:bodyPr>
          <a:lstStyle/>
          <a:p>
            <a:pPr lvl="1"/>
            <a:r>
              <a:rPr lang="pt-BR" altLang="en-US" sz="2000" dirty="0">
                <a:latin typeface="Montserrat ExtraBold" panose="00000900000000000000" pitchFamily="2" charset="0"/>
                <a:ea typeface="Segoe UI Black" panose="020B0A02040204020203" pitchFamily="34" charset="0"/>
                <a:cs typeface="AvenirNext LT Pro Bold" panose="020B0804020202020204" charset="0"/>
              </a:rPr>
              <a:t>ORIENTAÇÃO TERAPÊUTICA</a:t>
            </a:r>
          </a:p>
        </p:txBody>
      </p:sp>
      <p:sp>
        <p:nvSpPr>
          <p:cNvPr id="3" name="Text Box 2"/>
          <p:cNvSpPr txBox="1"/>
          <p:nvPr/>
        </p:nvSpPr>
        <p:spPr>
          <a:xfrm>
            <a:off x="193275" y="6338984"/>
            <a:ext cx="4586512" cy="230832"/>
          </a:xfrm>
          <a:prstGeom prst="rect">
            <a:avLst/>
          </a:prstGeom>
          <a:noFill/>
        </p:spPr>
        <p:txBody>
          <a:bodyPr wrap="none" rtlCol="0" anchor="t">
            <a:spAutoFit/>
          </a:bodyPr>
          <a:lstStyle/>
          <a:p>
            <a:pPr algn="l"/>
            <a:r>
              <a:rPr lang="pt-BR" sz="900" kern="1200" dirty="0">
                <a:solidFill>
                  <a:schemeClr val="tx1"/>
                </a:solidFill>
                <a:latin typeface="Montserrat Medium" panose="00000600000000000000" pitchFamily="2" charset="0"/>
                <a:sym typeface="+mn-ea"/>
              </a:rPr>
              <a:t>Adaptado de John W. </a:t>
            </a:r>
            <a:r>
              <a:rPr lang="pt-BR" sz="900" kern="1200" dirty="0" err="1">
                <a:solidFill>
                  <a:schemeClr val="tx1"/>
                </a:solidFill>
                <a:latin typeface="Montserrat Medium" panose="00000600000000000000" pitchFamily="2" charset="0"/>
                <a:sym typeface="+mn-ea"/>
              </a:rPr>
              <a:t>Funder</a:t>
            </a:r>
            <a:r>
              <a:rPr lang="pt-BR" sz="900" kern="1200" dirty="0">
                <a:solidFill>
                  <a:schemeClr val="tx1"/>
                </a:solidFill>
                <a:latin typeface="Montserrat Medium" panose="00000600000000000000" pitchFamily="2" charset="0"/>
                <a:sym typeface="+mn-ea"/>
              </a:rPr>
              <a:t> et al, J </a:t>
            </a:r>
            <a:r>
              <a:rPr lang="pt-BR" sz="900" kern="1200" dirty="0" err="1">
                <a:solidFill>
                  <a:schemeClr val="tx1"/>
                </a:solidFill>
                <a:latin typeface="Montserrat Medium" panose="00000600000000000000" pitchFamily="2" charset="0"/>
                <a:sym typeface="+mn-ea"/>
              </a:rPr>
              <a:t>Clin</a:t>
            </a:r>
            <a:r>
              <a:rPr lang="pt-BR" sz="900" kern="1200" dirty="0">
                <a:solidFill>
                  <a:schemeClr val="tx1"/>
                </a:solidFill>
                <a:latin typeface="Montserrat Medium" panose="00000600000000000000" pitchFamily="2" charset="0"/>
                <a:sym typeface="+mn-ea"/>
              </a:rPr>
              <a:t> </a:t>
            </a:r>
            <a:r>
              <a:rPr lang="pt-BR" sz="900" kern="1200" dirty="0" err="1">
                <a:solidFill>
                  <a:schemeClr val="tx1"/>
                </a:solidFill>
                <a:latin typeface="Montserrat Medium" panose="00000600000000000000" pitchFamily="2" charset="0"/>
                <a:sym typeface="+mn-ea"/>
              </a:rPr>
              <a:t>Endocrinol</a:t>
            </a:r>
            <a:r>
              <a:rPr lang="pt-BR" sz="900" kern="1200" dirty="0">
                <a:solidFill>
                  <a:schemeClr val="tx1"/>
                </a:solidFill>
                <a:latin typeface="Montserrat Medium" panose="00000600000000000000" pitchFamily="2" charset="0"/>
                <a:sym typeface="+mn-ea"/>
              </a:rPr>
              <a:t> </a:t>
            </a:r>
            <a:r>
              <a:rPr lang="pt-BR" sz="900" kern="1200" dirty="0" err="1">
                <a:solidFill>
                  <a:schemeClr val="tx1"/>
                </a:solidFill>
                <a:latin typeface="Montserrat Medium" panose="00000600000000000000" pitchFamily="2" charset="0"/>
                <a:sym typeface="+mn-ea"/>
              </a:rPr>
              <a:t>Metab</a:t>
            </a:r>
            <a:r>
              <a:rPr lang="pt-BR" sz="900" kern="1200" dirty="0">
                <a:solidFill>
                  <a:schemeClr val="tx1"/>
                </a:solidFill>
                <a:latin typeface="Montserrat Medium" panose="00000600000000000000" pitchFamily="2" charset="0"/>
                <a:sym typeface="+mn-ea"/>
              </a:rPr>
              <a:t> 101: 1889 –1916, 2</a:t>
            </a:r>
          </a:p>
        </p:txBody>
      </p:sp>
      <p:sp>
        <p:nvSpPr>
          <p:cNvPr id="2" name="CaixaDeTexto 5"/>
          <p:cNvSpPr txBox="1"/>
          <p:nvPr/>
        </p:nvSpPr>
        <p:spPr>
          <a:xfrm>
            <a:off x="4191000" y="1428295"/>
            <a:ext cx="3886200" cy="578882"/>
          </a:xfrm>
          <a:prstGeom prst="roundRect">
            <a:avLst>
              <a:gd name="adj" fmla="val 0"/>
            </a:avLst>
          </a:prstGeom>
          <a:solidFill>
            <a:schemeClr val="accent5">
              <a:lumMod val="75000"/>
            </a:schemeClr>
          </a:solidFill>
          <a:ln w="12700" cmpd="sng">
            <a:solidFill>
              <a:schemeClr val="tx1">
                <a:lumMod val="75000"/>
                <a:lumOff val="25000"/>
              </a:schemeClr>
            </a:solidFill>
            <a:prstDash val="solid"/>
          </a:ln>
        </p:spPr>
        <p:txBody>
          <a:bodyPr wrap="square" rtlCol="0">
            <a:spAutoFit/>
          </a:bodyPr>
          <a:lstStyle/>
          <a:p>
            <a:pPr algn="ctr"/>
            <a:r>
              <a:rPr lang="pt-BR" sz="2800" b="1" dirty="0">
                <a:solidFill>
                  <a:schemeClr val="bg1"/>
                </a:solidFill>
                <a:latin typeface="Montserrat" panose="00000500000000000000" pitchFamily="2" charset="0"/>
                <a:cs typeface="Montserrat SemiBold" panose="00000700000000000000" pitchFamily="2" charset="0"/>
              </a:rPr>
              <a:t>TOMOGRAFIA</a:t>
            </a:r>
          </a:p>
        </p:txBody>
      </p:sp>
      <p:sp>
        <p:nvSpPr>
          <p:cNvPr id="4" name="CaixaDeTexto 6"/>
          <p:cNvSpPr txBox="1"/>
          <p:nvPr/>
        </p:nvSpPr>
        <p:spPr>
          <a:xfrm>
            <a:off x="1676400" y="2418895"/>
            <a:ext cx="2209800" cy="830997"/>
          </a:xfrm>
          <a:prstGeom prst="roundRect">
            <a:avLst>
              <a:gd name="adj" fmla="val 0"/>
            </a:avLst>
          </a:prstGeom>
          <a:solidFill>
            <a:srgbClr val="002060"/>
          </a:solidFill>
          <a:ln w="12700" cmpd="sng">
            <a:solidFill>
              <a:schemeClr val="tx1">
                <a:lumMod val="75000"/>
                <a:lumOff val="25000"/>
              </a:schemeClr>
            </a:solidFill>
            <a:prstDash val="solid"/>
          </a:ln>
        </p:spPr>
        <p:txBody>
          <a:bodyPr wrap="square" rtlCol="0">
            <a:spAutoFit/>
          </a:bodyPr>
          <a:lstStyle/>
          <a:p>
            <a:pPr algn="ctr"/>
            <a:r>
              <a:rPr lang="pt-BR" sz="1600" b="1" dirty="0">
                <a:solidFill>
                  <a:schemeClr val="bg1"/>
                </a:solidFill>
                <a:latin typeface="Montserrat" panose="00000500000000000000" pitchFamily="2" charset="0"/>
                <a:cs typeface="Montserrat SemiBold" panose="00000700000000000000" pitchFamily="2" charset="0"/>
              </a:rPr>
              <a:t>Normal</a:t>
            </a:r>
          </a:p>
          <a:p>
            <a:pPr algn="ctr"/>
            <a:r>
              <a:rPr lang="pt-BR" sz="1600" b="1" dirty="0" err="1">
                <a:solidFill>
                  <a:schemeClr val="bg1"/>
                </a:solidFill>
                <a:latin typeface="Montserrat" panose="00000500000000000000" pitchFamily="2" charset="0"/>
                <a:cs typeface="Montserrat SemiBold" panose="00000700000000000000" pitchFamily="2" charset="0"/>
              </a:rPr>
              <a:t>Micronódulo</a:t>
            </a:r>
            <a:endParaRPr lang="pt-BR" sz="1600" b="1" dirty="0">
              <a:solidFill>
                <a:schemeClr val="bg1"/>
              </a:solidFill>
              <a:latin typeface="Montserrat" panose="00000500000000000000" pitchFamily="2" charset="0"/>
              <a:cs typeface="Montserrat SemiBold" panose="00000700000000000000" pitchFamily="2" charset="0"/>
            </a:endParaRPr>
          </a:p>
          <a:p>
            <a:pPr algn="ctr"/>
            <a:r>
              <a:rPr lang="pt-BR" sz="1600" b="1" dirty="0">
                <a:solidFill>
                  <a:schemeClr val="bg1"/>
                </a:solidFill>
                <a:latin typeface="Montserrat" panose="00000500000000000000" pitchFamily="2" charset="0"/>
                <a:cs typeface="Montserrat SemiBold" panose="00000700000000000000" pitchFamily="2" charset="0"/>
              </a:rPr>
              <a:t>Massa bilateral </a:t>
            </a:r>
          </a:p>
        </p:txBody>
      </p:sp>
      <p:sp>
        <p:nvSpPr>
          <p:cNvPr id="5" name="CaixaDeTexto 8"/>
          <p:cNvSpPr txBox="1"/>
          <p:nvPr/>
        </p:nvSpPr>
        <p:spPr>
          <a:xfrm>
            <a:off x="8295409" y="2420032"/>
            <a:ext cx="2667000" cy="830997"/>
          </a:xfrm>
          <a:prstGeom prst="roundRect">
            <a:avLst>
              <a:gd name="adj" fmla="val 0"/>
            </a:avLst>
          </a:prstGeom>
          <a:solidFill>
            <a:srgbClr val="002060"/>
          </a:solidFill>
          <a:ln w="12700" cmpd="sng">
            <a:solidFill>
              <a:schemeClr val="tx1">
                <a:lumMod val="75000"/>
                <a:lumOff val="25000"/>
              </a:schemeClr>
            </a:solidFill>
            <a:prstDash val="solid"/>
          </a:ln>
        </p:spPr>
        <p:txBody>
          <a:bodyPr wrap="square" rtlCol="0">
            <a:spAutoFit/>
          </a:bodyPr>
          <a:lstStyle/>
          <a:p>
            <a:pPr algn="ctr"/>
            <a:r>
              <a:rPr lang="pt-BR" sz="1600" b="1" dirty="0">
                <a:solidFill>
                  <a:schemeClr val="bg1"/>
                </a:solidFill>
                <a:latin typeface="Montserrat" panose="00000500000000000000" pitchFamily="2" charset="0"/>
                <a:cs typeface="Montserrat SemiBold" panose="00000700000000000000" pitchFamily="2" charset="0"/>
              </a:rPr>
              <a:t>Unilateral</a:t>
            </a:r>
          </a:p>
          <a:p>
            <a:pPr algn="ctr"/>
            <a:r>
              <a:rPr lang="pt-BR" sz="1600" b="1" dirty="0">
                <a:solidFill>
                  <a:schemeClr val="bg1"/>
                </a:solidFill>
                <a:latin typeface="Montserrat" panose="00000500000000000000" pitchFamily="2" charset="0"/>
                <a:cs typeface="Montserrat SemiBold" panose="00000700000000000000" pitchFamily="2" charset="0"/>
              </a:rPr>
              <a:t>Nódulo </a:t>
            </a:r>
            <a:r>
              <a:rPr lang="pt-BR" sz="1600" b="1" dirty="0" err="1">
                <a:solidFill>
                  <a:schemeClr val="bg1"/>
                </a:solidFill>
                <a:latin typeface="Montserrat" panose="00000500000000000000" pitchFamily="2" charset="0"/>
                <a:cs typeface="Montserrat SemiBold" panose="00000700000000000000" pitchFamily="2" charset="0"/>
              </a:rPr>
              <a:t>hipodenso</a:t>
            </a:r>
            <a:r>
              <a:rPr lang="pt-BR" sz="1600" b="1" dirty="0">
                <a:solidFill>
                  <a:schemeClr val="bg1"/>
                </a:solidFill>
                <a:latin typeface="Montserrat" panose="00000500000000000000" pitchFamily="2" charset="0"/>
                <a:cs typeface="Montserrat SemiBold" panose="00000700000000000000" pitchFamily="2" charset="0"/>
              </a:rPr>
              <a:t> &gt; 1,5 cm </a:t>
            </a:r>
          </a:p>
        </p:txBody>
      </p:sp>
      <p:sp>
        <p:nvSpPr>
          <p:cNvPr id="12" name="CaixaDeTexto 10"/>
          <p:cNvSpPr txBox="1"/>
          <p:nvPr/>
        </p:nvSpPr>
        <p:spPr>
          <a:xfrm>
            <a:off x="4419600" y="3709830"/>
            <a:ext cx="3352800" cy="338554"/>
          </a:xfrm>
          <a:prstGeom prst="roundRect">
            <a:avLst>
              <a:gd name="adj" fmla="val 0"/>
            </a:avLst>
          </a:prstGeom>
          <a:solidFill>
            <a:schemeClr val="accent5">
              <a:lumMod val="75000"/>
            </a:schemeClr>
          </a:solidFill>
          <a:ln w="12700" cmpd="sng">
            <a:solidFill>
              <a:schemeClr val="tx1">
                <a:lumMod val="75000"/>
                <a:lumOff val="25000"/>
              </a:schemeClr>
            </a:solidFill>
            <a:prstDash val="solid"/>
          </a:ln>
        </p:spPr>
        <p:txBody>
          <a:bodyPr wrap="square" rtlCol="0">
            <a:spAutoFit/>
          </a:bodyPr>
          <a:lstStyle/>
          <a:p>
            <a:pPr algn="ctr"/>
            <a:r>
              <a:rPr lang="pt-BR" sz="1600" b="1" dirty="0">
                <a:solidFill>
                  <a:schemeClr val="bg1"/>
                </a:solidFill>
                <a:latin typeface="Montserrat" panose="00000500000000000000" pitchFamily="2" charset="0"/>
                <a:cs typeface="Montserrat SemiBold" panose="00000700000000000000" pitchFamily="2" charset="0"/>
              </a:rPr>
              <a:t>Cateterismo veias renais</a:t>
            </a:r>
          </a:p>
        </p:txBody>
      </p:sp>
      <p:cxnSp>
        <p:nvCxnSpPr>
          <p:cNvPr id="13" name="Conector: Angulado 12"/>
          <p:cNvCxnSpPr>
            <a:stCxn id="2" idx="1"/>
            <a:endCxn id="4" idx="0"/>
          </p:cNvCxnSpPr>
          <p:nvPr/>
        </p:nvCxnSpPr>
        <p:spPr>
          <a:xfrm rot="10800000" flipV="1">
            <a:off x="2781300" y="1717735"/>
            <a:ext cx="1409700" cy="701159"/>
          </a:xfrm>
          <a:prstGeom prst="bentConnector2">
            <a:avLst/>
          </a:prstGeom>
          <a:ln w="12700" cmpd="sng">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do 14"/>
          <p:cNvCxnSpPr>
            <a:stCxn id="2" idx="3"/>
            <a:endCxn id="5" idx="0"/>
          </p:cNvCxnSpPr>
          <p:nvPr/>
        </p:nvCxnSpPr>
        <p:spPr>
          <a:xfrm>
            <a:off x="8077200" y="1717736"/>
            <a:ext cx="1551709" cy="702296"/>
          </a:xfrm>
          <a:prstGeom prst="bentConnector2">
            <a:avLst/>
          </a:prstGeom>
          <a:ln w="12700" cmpd="sng">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do 16"/>
          <p:cNvCxnSpPr>
            <a:stCxn id="4" idx="3"/>
            <a:endCxn id="12" idx="0"/>
          </p:cNvCxnSpPr>
          <p:nvPr/>
        </p:nvCxnSpPr>
        <p:spPr>
          <a:xfrm>
            <a:off x="3886200" y="2834394"/>
            <a:ext cx="2209800" cy="875436"/>
          </a:xfrm>
          <a:prstGeom prst="bentConnector2">
            <a:avLst/>
          </a:prstGeom>
          <a:ln w="12700" cmpd="sng">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Conector: Angulado 18"/>
          <p:cNvCxnSpPr>
            <a:cxnSpLocks/>
            <a:stCxn id="5" idx="1"/>
            <a:endCxn id="12" idx="0"/>
          </p:cNvCxnSpPr>
          <p:nvPr/>
        </p:nvCxnSpPr>
        <p:spPr>
          <a:xfrm rot="10800000" flipV="1">
            <a:off x="6096001" y="2835530"/>
            <a:ext cx="2199409" cy="874299"/>
          </a:xfrm>
          <a:prstGeom prst="bentConnector2">
            <a:avLst/>
          </a:prstGeom>
          <a:ln w="12700" cmpd="sng">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 name="CaixaDeTexto 19"/>
          <p:cNvSpPr txBox="1"/>
          <p:nvPr/>
        </p:nvSpPr>
        <p:spPr>
          <a:xfrm>
            <a:off x="3875315" y="2556073"/>
            <a:ext cx="1943098" cy="306467"/>
          </a:xfrm>
          <a:prstGeom prst="roundRect">
            <a:avLst/>
          </a:prstGeom>
          <a:noFill/>
          <a:ln w="12700" cmpd="sng">
            <a:noFill/>
            <a:prstDash val="solid"/>
          </a:ln>
        </p:spPr>
        <p:txBody>
          <a:bodyPr wrap="square" rtlCol="0">
            <a:spAutoFit/>
          </a:bodyPr>
          <a:lstStyle/>
          <a:p>
            <a:pPr algn="ctr"/>
            <a:r>
              <a:rPr lang="pt-BR" sz="1200" b="1" dirty="0">
                <a:solidFill>
                  <a:srgbClr val="000066"/>
                </a:solidFill>
                <a:latin typeface="Montserrat" panose="00000500000000000000" pitchFamily="2" charset="0"/>
                <a:cs typeface="Montserrat SemiBold" panose="00000700000000000000" pitchFamily="2" charset="0"/>
              </a:rPr>
              <a:t>Alta probabilidade</a:t>
            </a:r>
          </a:p>
        </p:txBody>
      </p:sp>
      <p:sp>
        <p:nvSpPr>
          <p:cNvPr id="27" name="CaixaDeTexto 20"/>
          <p:cNvSpPr txBox="1"/>
          <p:nvPr/>
        </p:nvSpPr>
        <p:spPr>
          <a:xfrm>
            <a:off x="6643254" y="2556073"/>
            <a:ext cx="1219200" cy="306467"/>
          </a:xfrm>
          <a:prstGeom prst="roundRect">
            <a:avLst/>
          </a:prstGeom>
          <a:noFill/>
          <a:ln w="12700" cmpd="sng">
            <a:noFill/>
            <a:prstDash val="solid"/>
          </a:ln>
        </p:spPr>
        <p:txBody>
          <a:bodyPr wrap="square" rtlCol="0">
            <a:spAutoFit/>
          </a:bodyPr>
          <a:lstStyle/>
          <a:p>
            <a:pPr algn="ctr"/>
            <a:r>
              <a:rPr lang="pt-BR" sz="1200" b="1" dirty="0">
                <a:solidFill>
                  <a:srgbClr val="002060"/>
                </a:solidFill>
                <a:latin typeface="Montserrat" panose="00000500000000000000" pitchFamily="2" charset="0"/>
                <a:cs typeface="Montserrat SemiBold" panose="00000700000000000000" pitchFamily="2" charset="0"/>
              </a:rPr>
              <a:t>&gt; 40 anos</a:t>
            </a:r>
          </a:p>
        </p:txBody>
      </p:sp>
      <p:sp>
        <p:nvSpPr>
          <p:cNvPr id="28" name="CaixaDeTexto 21"/>
          <p:cNvSpPr txBox="1"/>
          <p:nvPr/>
        </p:nvSpPr>
        <p:spPr>
          <a:xfrm>
            <a:off x="1349832" y="5009695"/>
            <a:ext cx="2895600" cy="646331"/>
          </a:xfrm>
          <a:prstGeom prst="roundRect">
            <a:avLst>
              <a:gd name="adj" fmla="val 0"/>
            </a:avLst>
          </a:prstGeom>
          <a:solidFill>
            <a:schemeClr val="bg2">
              <a:lumMod val="50000"/>
            </a:schemeClr>
          </a:solidFill>
          <a:ln w="12700" cmpd="sng">
            <a:solidFill>
              <a:schemeClr val="tx1">
                <a:lumMod val="75000"/>
                <a:lumOff val="25000"/>
              </a:schemeClr>
            </a:solidFill>
            <a:prstDash val="solid"/>
          </a:ln>
        </p:spPr>
        <p:txBody>
          <a:bodyPr wrap="square" rtlCol="0">
            <a:spAutoFit/>
          </a:bodyPr>
          <a:lstStyle/>
          <a:p>
            <a:pPr algn="ctr"/>
            <a:r>
              <a:rPr lang="pt-BR" sz="1800" b="1" dirty="0">
                <a:solidFill>
                  <a:schemeClr val="bg1"/>
                </a:solidFill>
                <a:latin typeface="Montserrat" panose="00000500000000000000" pitchFamily="2" charset="0"/>
                <a:cs typeface="Montserrat SemiBold" panose="00000700000000000000" pitchFamily="2" charset="0"/>
              </a:rPr>
              <a:t>Tratamento farmacológico</a:t>
            </a:r>
          </a:p>
        </p:txBody>
      </p:sp>
      <p:cxnSp>
        <p:nvCxnSpPr>
          <p:cNvPr id="29" name="Conector de Seta Reta 23"/>
          <p:cNvCxnSpPr>
            <a:stCxn id="4" idx="2"/>
            <a:endCxn id="28" idx="0"/>
          </p:cNvCxnSpPr>
          <p:nvPr/>
        </p:nvCxnSpPr>
        <p:spPr>
          <a:xfrm>
            <a:off x="2781300" y="3249892"/>
            <a:ext cx="16332" cy="1759803"/>
          </a:xfrm>
          <a:prstGeom prst="straightConnector1">
            <a:avLst/>
          </a:prstGeom>
          <a:ln w="12700" cmpd="sng">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CaixaDeTexto 25"/>
          <p:cNvSpPr txBox="1"/>
          <p:nvPr/>
        </p:nvSpPr>
        <p:spPr>
          <a:xfrm>
            <a:off x="8295407" y="5016024"/>
            <a:ext cx="2667001" cy="646331"/>
          </a:xfrm>
          <a:prstGeom prst="roundRect">
            <a:avLst>
              <a:gd name="adj" fmla="val 0"/>
            </a:avLst>
          </a:prstGeom>
          <a:solidFill>
            <a:schemeClr val="tx1">
              <a:lumMod val="95000"/>
              <a:lumOff val="5000"/>
            </a:schemeClr>
          </a:solidFill>
          <a:ln w="12700" cmpd="sng">
            <a:solidFill>
              <a:schemeClr val="tx1">
                <a:lumMod val="75000"/>
                <a:lumOff val="25000"/>
              </a:schemeClr>
            </a:solidFill>
            <a:prstDash val="solid"/>
          </a:ln>
        </p:spPr>
        <p:txBody>
          <a:bodyPr wrap="square" rtlCol="0">
            <a:spAutoFit/>
          </a:bodyPr>
          <a:lstStyle/>
          <a:p>
            <a:pPr algn="ctr"/>
            <a:r>
              <a:rPr lang="pt-BR" sz="1800" b="1" dirty="0">
                <a:solidFill>
                  <a:schemeClr val="bg1"/>
                </a:solidFill>
                <a:latin typeface="Montserrat" panose="00000500000000000000" pitchFamily="2" charset="0"/>
                <a:cs typeface="Montserrat SemiBold" panose="00000700000000000000" pitchFamily="2" charset="0"/>
              </a:rPr>
              <a:t>Tratamento cirúrgico</a:t>
            </a:r>
          </a:p>
        </p:txBody>
      </p:sp>
      <p:cxnSp>
        <p:nvCxnSpPr>
          <p:cNvPr id="31" name="Conector de Seta Reta 27"/>
          <p:cNvCxnSpPr>
            <a:cxnSpLocks/>
            <a:stCxn id="5" idx="2"/>
            <a:endCxn id="30" idx="0"/>
          </p:cNvCxnSpPr>
          <p:nvPr/>
        </p:nvCxnSpPr>
        <p:spPr>
          <a:xfrm flipH="1">
            <a:off x="9628908" y="3251029"/>
            <a:ext cx="1" cy="1764995"/>
          </a:xfrm>
          <a:prstGeom prst="straightConnector1">
            <a:avLst/>
          </a:prstGeom>
          <a:ln w="12700" cmpd="sng">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CaixaDeTexto 28"/>
          <p:cNvSpPr txBox="1"/>
          <p:nvPr/>
        </p:nvSpPr>
        <p:spPr>
          <a:xfrm>
            <a:off x="3827286" y="4411763"/>
            <a:ext cx="1905003" cy="307777"/>
          </a:xfrm>
          <a:prstGeom prst="roundRect">
            <a:avLst>
              <a:gd name="adj" fmla="val 0"/>
            </a:avLst>
          </a:prstGeom>
          <a:solidFill>
            <a:schemeClr val="bg2">
              <a:lumMod val="50000"/>
            </a:schemeClr>
          </a:solidFill>
          <a:ln w="12700" cmpd="sng">
            <a:solidFill>
              <a:schemeClr val="tx1">
                <a:lumMod val="75000"/>
                <a:lumOff val="25000"/>
              </a:schemeClr>
            </a:solidFill>
            <a:prstDash val="solid"/>
          </a:ln>
        </p:spPr>
        <p:txBody>
          <a:bodyPr wrap="square" rtlCol="0">
            <a:spAutoFit/>
          </a:bodyPr>
          <a:lstStyle/>
          <a:p>
            <a:pPr algn="ctr"/>
            <a:r>
              <a:rPr lang="pt-BR" b="1" dirty="0">
                <a:solidFill>
                  <a:schemeClr val="bg1"/>
                </a:solidFill>
                <a:latin typeface="Montserrat" panose="00000500000000000000" pitchFamily="2" charset="0"/>
                <a:cs typeface="Montserrat SemiBold" panose="00000700000000000000" pitchFamily="2" charset="0"/>
              </a:rPr>
              <a:t>Não lateralizado</a:t>
            </a:r>
          </a:p>
        </p:txBody>
      </p:sp>
      <p:cxnSp>
        <p:nvCxnSpPr>
          <p:cNvPr id="33" name="Conector: Angulado 30"/>
          <p:cNvCxnSpPr>
            <a:stCxn id="12" idx="2"/>
            <a:endCxn id="32" idx="3"/>
          </p:cNvCxnSpPr>
          <p:nvPr/>
        </p:nvCxnSpPr>
        <p:spPr>
          <a:xfrm rot="5400000">
            <a:off x="5655511" y="4125163"/>
            <a:ext cx="517268" cy="363711"/>
          </a:xfrm>
          <a:prstGeom prst="bentConnector2">
            <a:avLst/>
          </a:prstGeom>
          <a:ln w="12700" cmpd="sng">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do 32"/>
          <p:cNvCxnSpPr>
            <a:stCxn id="32" idx="2"/>
            <a:endCxn id="28" idx="3"/>
          </p:cNvCxnSpPr>
          <p:nvPr/>
        </p:nvCxnSpPr>
        <p:spPr>
          <a:xfrm rot="5400000">
            <a:off x="4205950" y="4759022"/>
            <a:ext cx="613321" cy="534356"/>
          </a:xfrm>
          <a:prstGeom prst="bentConnector2">
            <a:avLst/>
          </a:prstGeom>
          <a:ln w="12700" cmpd="sng">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CaixaDeTexto 34"/>
          <p:cNvSpPr txBox="1"/>
          <p:nvPr/>
        </p:nvSpPr>
        <p:spPr>
          <a:xfrm>
            <a:off x="6477000" y="4413643"/>
            <a:ext cx="1905003" cy="307777"/>
          </a:xfrm>
          <a:prstGeom prst="roundRect">
            <a:avLst>
              <a:gd name="adj" fmla="val 0"/>
            </a:avLst>
          </a:prstGeom>
          <a:solidFill>
            <a:schemeClr val="tx1">
              <a:lumMod val="95000"/>
              <a:lumOff val="5000"/>
            </a:schemeClr>
          </a:solidFill>
          <a:ln w="12700" cmpd="sng">
            <a:solidFill>
              <a:schemeClr val="tx1">
                <a:lumMod val="75000"/>
                <a:lumOff val="25000"/>
              </a:schemeClr>
            </a:solidFill>
            <a:prstDash val="solid"/>
          </a:ln>
        </p:spPr>
        <p:txBody>
          <a:bodyPr wrap="square" rtlCol="0">
            <a:spAutoFit/>
          </a:bodyPr>
          <a:lstStyle/>
          <a:p>
            <a:pPr algn="ctr"/>
            <a:r>
              <a:rPr lang="pt-BR" b="1" dirty="0">
                <a:solidFill>
                  <a:schemeClr val="bg1"/>
                </a:solidFill>
                <a:latin typeface="Montserrat" panose="00000500000000000000" pitchFamily="2" charset="0"/>
                <a:cs typeface="Montserrat SemiBold" panose="00000700000000000000" pitchFamily="2" charset="0"/>
              </a:rPr>
              <a:t>Lateralizado</a:t>
            </a:r>
          </a:p>
        </p:txBody>
      </p:sp>
      <p:cxnSp>
        <p:nvCxnSpPr>
          <p:cNvPr id="37" name="Conector: Angulado 36"/>
          <p:cNvCxnSpPr>
            <a:stCxn id="12" idx="2"/>
            <a:endCxn id="35" idx="1"/>
          </p:cNvCxnSpPr>
          <p:nvPr/>
        </p:nvCxnSpPr>
        <p:spPr>
          <a:xfrm rot="16200000" flipH="1">
            <a:off x="6026926" y="4117458"/>
            <a:ext cx="519148" cy="381000"/>
          </a:xfrm>
          <a:prstGeom prst="bentConnector2">
            <a:avLst/>
          </a:prstGeom>
          <a:ln w="12700" cmpd="sng">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do 38"/>
          <p:cNvCxnSpPr>
            <a:cxnSpLocks/>
            <a:stCxn id="35" idx="2"/>
            <a:endCxn id="30" idx="1"/>
          </p:cNvCxnSpPr>
          <p:nvPr/>
        </p:nvCxnSpPr>
        <p:spPr>
          <a:xfrm rot="16200000" flipH="1">
            <a:off x="7553569" y="4597352"/>
            <a:ext cx="617770" cy="865905"/>
          </a:xfrm>
          <a:prstGeom prst="bentConnector2">
            <a:avLst/>
          </a:prstGeom>
          <a:ln w="12700" cmpd="sng">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CaixaDeTexto 24"/>
          <p:cNvSpPr txBox="1"/>
          <p:nvPr/>
        </p:nvSpPr>
        <p:spPr>
          <a:xfrm>
            <a:off x="9391650" y="4030399"/>
            <a:ext cx="1219200" cy="306467"/>
          </a:xfrm>
          <a:prstGeom prst="roundRect">
            <a:avLst/>
          </a:prstGeom>
          <a:noFill/>
          <a:ln w="12700" cmpd="sng">
            <a:noFill/>
            <a:prstDash val="solid"/>
          </a:ln>
        </p:spPr>
        <p:txBody>
          <a:bodyPr wrap="square" rtlCol="0">
            <a:spAutoFit/>
          </a:bodyPr>
          <a:lstStyle/>
          <a:p>
            <a:pPr algn="ctr"/>
            <a:r>
              <a:rPr lang="pt-BR" sz="1200" b="1" dirty="0">
                <a:solidFill>
                  <a:srgbClr val="002060"/>
                </a:solidFill>
                <a:latin typeface="Montserrat" panose="00000500000000000000" pitchFamily="2" charset="0"/>
                <a:cs typeface="Montserrat SemiBold" panose="00000700000000000000" pitchFamily="2" charset="0"/>
              </a:rPr>
              <a:t>&lt; 40 anos</a:t>
            </a:r>
          </a:p>
        </p:txBody>
      </p:sp>
      <p:sp>
        <p:nvSpPr>
          <p:cNvPr id="26" name="Text Box 18">
            <a:extLst>
              <a:ext uri="{FF2B5EF4-FFF2-40B4-BE49-F238E27FC236}">
                <a16:creationId xmlns:a16="http://schemas.microsoft.com/office/drawing/2014/main" id="{6BB25A3B-FB2E-41D1-A445-B99619728019}"/>
              </a:ext>
            </a:extLst>
          </p:cNvPr>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HIPERALDOSTERONISMO PRIMÁRIO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MEDICAMENTOS, HORMÔNIOS, SUBSTÂNCIAS </a:t>
            </a:r>
          </a:p>
        </p:txBody>
      </p:sp>
      <p:sp>
        <p:nvSpPr>
          <p:cNvPr id="22" name="Text Box 19"/>
          <p:cNvSpPr txBox="1"/>
          <p:nvPr/>
        </p:nvSpPr>
        <p:spPr>
          <a:xfrm>
            <a:off x="288290" y="640369"/>
            <a:ext cx="11050328" cy="307777"/>
          </a:xfrm>
          <a:prstGeom prst="rect">
            <a:avLst/>
          </a:prstGeom>
          <a:noFill/>
        </p:spPr>
        <p:txBody>
          <a:bodyPr wrap="square" rtlCol="0">
            <a:spAutoFit/>
          </a:bodyPr>
          <a:lstStyle/>
          <a:p>
            <a:r>
              <a:rPr lang="pt-BR" altLang="en-US" dirty="0">
                <a:latin typeface="Montserrat ExtraBold" panose="00000900000000000000" pitchFamily="2" charset="0"/>
                <a:ea typeface="Segoe UI Black" panose="020B0A02040204020203" pitchFamily="34" charset="0"/>
                <a:cs typeface="AvenirNext LT Pro Bold" panose="020B0804020202020204" charset="0"/>
              </a:rPr>
              <a:t>EXÓGENAS LÍCITAS E ILÍCITAS RELACIONADAS COM O DESENVOLVIMENTO OU AGRAVAMENTO DE HIPERTENSÃO</a:t>
            </a:r>
          </a:p>
        </p:txBody>
      </p:sp>
      <p:graphicFrame>
        <p:nvGraphicFramePr>
          <p:cNvPr id="3" name="Tabela 3"/>
          <p:cNvGraphicFramePr>
            <a:graphicFrameLocks noGrp="1"/>
          </p:cNvGraphicFramePr>
          <p:nvPr>
            <p:extLst>
              <p:ext uri="{D42A27DB-BD31-4B8C-83A1-F6EECF244321}">
                <p14:modId xmlns:p14="http://schemas.microsoft.com/office/powerpoint/2010/main" val="2565086380"/>
              </p:ext>
            </p:extLst>
          </p:nvPr>
        </p:nvGraphicFramePr>
        <p:xfrm>
          <a:off x="288290" y="1166639"/>
          <a:ext cx="11614785" cy="4869307"/>
        </p:xfrm>
        <a:graphic>
          <a:graphicData uri="http://schemas.openxmlformats.org/drawingml/2006/table">
            <a:tbl>
              <a:tblPr firstRow="1" bandRow="1">
                <a:tableStyleId>{BC89EF96-8CEA-46FF-86C4-4CE0E7609802}</a:tableStyleId>
              </a:tblPr>
              <a:tblGrid>
                <a:gridCol w="3904615">
                  <a:extLst>
                    <a:ext uri="{9D8B030D-6E8A-4147-A177-3AD203B41FA5}">
                      <a16:colId xmlns:a16="http://schemas.microsoft.com/office/drawing/2014/main" val="20000"/>
                    </a:ext>
                  </a:extLst>
                </a:gridCol>
                <a:gridCol w="3855085">
                  <a:extLst>
                    <a:ext uri="{9D8B030D-6E8A-4147-A177-3AD203B41FA5}">
                      <a16:colId xmlns:a16="http://schemas.microsoft.com/office/drawing/2014/main" val="20001"/>
                    </a:ext>
                  </a:extLst>
                </a:gridCol>
                <a:gridCol w="3855085">
                  <a:extLst>
                    <a:ext uri="{9D8B030D-6E8A-4147-A177-3AD203B41FA5}">
                      <a16:colId xmlns:a16="http://schemas.microsoft.com/office/drawing/2014/main" val="20002"/>
                    </a:ext>
                  </a:extLst>
                </a:gridCol>
              </a:tblGrid>
              <a:tr h="164465">
                <a:tc gridSpan="2">
                  <a:txBody>
                    <a:bodyPr/>
                    <a:lstStyle/>
                    <a:p>
                      <a:pPr marL="0" marR="0" lvl="0" indent="0" algn="ctr" defTabSz="914400" rtl="0" eaLnBrk="1" fontAlgn="auto" latinLnBrk="0" hangingPunct="1">
                        <a:lnSpc>
                          <a:spcPct val="115000"/>
                        </a:lnSpc>
                        <a:spcBef>
                          <a:spcPts val="0"/>
                        </a:spcBef>
                        <a:spcAft>
                          <a:spcPts val="0"/>
                        </a:spcAft>
                        <a:buClrTx/>
                        <a:buSzTx/>
                        <a:buFontTx/>
                        <a:buNone/>
                        <a:defRPr/>
                      </a:pPr>
                      <a:r>
                        <a:rPr lang="pt-BR" sz="1100" b="1" dirty="0">
                          <a:solidFill>
                            <a:schemeClr val="tx2">
                              <a:lumMod val="85000"/>
                              <a:lumOff val="15000"/>
                            </a:schemeClr>
                          </a:solidFill>
                          <a:effectLst/>
                        </a:rPr>
                        <a:t>MEDICAMENTOS</a:t>
                      </a:r>
                      <a:endParaRPr lang="pt-BR" sz="1100" b="1"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pt-BR"/>
                    </a:p>
                  </a:txBody>
                  <a:tcPr/>
                </a:tc>
                <a:tc>
                  <a:txBody>
                    <a:bodyPr/>
                    <a:lstStyle/>
                    <a:p>
                      <a:pPr algn="ctr">
                        <a:lnSpc>
                          <a:spcPct val="115000"/>
                        </a:lnSpc>
                      </a:pPr>
                      <a:r>
                        <a:rPr lang="pt-BR" sz="1100" b="1" dirty="0">
                          <a:solidFill>
                            <a:schemeClr val="tx2">
                              <a:lumMod val="85000"/>
                              <a:lumOff val="15000"/>
                            </a:schemeClr>
                          </a:solidFill>
                          <a:effectLst/>
                        </a:rPr>
                        <a:t>MECANISMOS</a:t>
                      </a:r>
                      <a:endParaRPr lang="pt-BR" sz="1100" b="1"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14960">
                <a:tc>
                  <a:txBody>
                    <a:bodyPr/>
                    <a:lstStyle/>
                    <a:p>
                      <a:pPr algn="just">
                        <a:lnSpc>
                          <a:spcPct val="115000"/>
                        </a:lnSpc>
                      </a:pPr>
                      <a:r>
                        <a:rPr lang="pt-BR" sz="900" dirty="0">
                          <a:solidFill>
                            <a:schemeClr val="tx2">
                              <a:lumMod val="85000"/>
                              <a:lumOff val="15000"/>
                            </a:schemeClr>
                          </a:solidFill>
                          <a:effectLst/>
                        </a:rPr>
                        <a:t>Imunossupressores (inibidores de </a:t>
                      </a:r>
                      <a:r>
                        <a:rPr lang="pt-BR" sz="900" dirty="0" err="1">
                          <a:solidFill>
                            <a:schemeClr val="tx2">
                              <a:lumMod val="85000"/>
                              <a:lumOff val="15000"/>
                            </a:schemeClr>
                          </a:solidFill>
                          <a:effectLst/>
                        </a:rPr>
                        <a:t>calcineurina</a:t>
                      </a:r>
                      <a:r>
                        <a:rPr lang="pt-BR" sz="900" dirty="0">
                          <a:solidFill>
                            <a:schemeClr val="tx2">
                              <a:lumMod val="85000"/>
                              <a:lumOff val="15000"/>
                            </a:schemeClr>
                          </a:solidFill>
                          <a:effectLst/>
                        </a:rPr>
                        <a:t>)</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just">
                        <a:lnSpc>
                          <a:spcPct val="115000"/>
                        </a:lnSpc>
                      </a:pPr>
                      <a:r>
                        <a:rPr lang="pt-BR" sz="900" dirty="0">
                          <a:solidFill>
                            <a:schemeClr val="tx2">
                              <a:lumMod val="85000"/>
                              <a:lumOff val="15000"/>
                            </a:schemeClr>
                          </a:solidFill>
                          <a:effectLst/>
                        </a:rPr>
                        <a:t>Ciclosporina e </a:t>
                      </a:r>
                      <a:r>
                        <a:rPr lang="pt-BR" sz="900" dirty="0" err="1">
                          <a:solidFill>
                            <a:schemeClr val="tx2">
                              <a:lumMod val="85000"/>
                              <a:lumOff val="15000"/>
                            </a:schemeClr>
                          </a:solidFill>
                          <a:effectLst/>
                        </a:rPr>
                        <a:t>tacrolimus</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just">
                        <a:lnSpc>
                          <a:spcPct val="115000"/>
                        </a:lnSpc>
                      </a:pPr>
                      <a:r>
                        <a:rPr lang="pt-BR" sz="900" dirty="0">
                          <a:solidFill>
                            <a:schemeClr val="tx2">
                              <a:lumMod val="85000"/>
                              <a:lumOff val="15000"/>
                            </a:schemeClr>
                          </a:solidFill>
                          <a:effectLst/>
                        </a:rPr>
                        <a:t>Aumentam síntese de prostaglandinas e diminuem excreção de Na</a:t>
                      </a:r>
                      <a:r>
                        <a:rPr lang="pt-BR" sz="900" baseline="30000" dirty="0">
                          <a:solidFill>
                            <a:schemeClr val="tx2">
                              <a:lumMod val="85000"/>
                              <a:lumOff val="15000"/>
                            </a:schemeClr>
                          </a:solidFill>
                          <a:effectLst/>
                        </a:rPr>
                        <a:t>+</a:t>
                      </a:r>
                      <a:r>
                        <a:rPr lang="pt-BR" sz="900" dirty="0">
                          <a:solidFill>
                            <a:schemeClr val="tx2">
                              <a:lumMod val="85000"/>
                              <a:lumOff val="15000"/>
                            </a:schemeClr>
                          </a:solidFill>
                          <a:effectLst/>
                        </a:rPr>
                        <a:t>, H</a:t>
                      </a:r>
                      <a:r>
                        <a:rPr lang="pt-BR" sz="900" baseline="-25000" dirty="0">
                          <a:solidFill>
                            <a:schemeClr val="tx2">
                              <a:lumMod val="85000"/>
                              <a:lumOff val="15000"/>
                            </a:schemeClr>
                          </a:solidFill>
                          <a:effectLst/>
                        </a:rPr>
                        <a:t>2</a:t>
                      </a:r>
                      <a:r>
                        <a:rPr lang="pt-BR" sz="900" dirty="0">
                          <a:solidFill>
                            <a:schemeClr val="tx2">
                              <a:lumMod val="85000"/>
                              <a:lumOff val="15000"/>
                            </a:schemeClr>
                          </a:solidFill>
                          <a:effectLst/>
                        </a:rPr>
                        <a:t>O e K</a:t>
                      </a:r>
                      <a:r>
                        <a:rPr lang="pt-BR" sz="900" baseline="30000" dirty="0">
                          <a:solidFill>
                            <a:schemeClr val="tx2">
                              <a:lumMod val="85000"/>
                              <a:lumOff val="15000"/>
                            </a:schemeClr>
                          </a:solidFill>
                          <a:effectLst/>
                        </a:rPr>
                        <a:t>+</a:t>
                      </a:r>
                      <a:endParaRPr lang="pt-BR" sz="900" baseline="300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1"/>
                  </a:ext>
                </a:extLst>
              </a:tr>
              <a:tr h="314960">
                <a:tc>
                  <a:txBody>
                    <a:bodyPr/>
                    <a:lstStyle/>
                    <a:p>
                      <a:pPr algn="just">
                        <a:lnSpc>
                          <a:spcPct val="115000"/>
                        </a:lnSpc>
                      </a:pPr>
                      <a:r>
                        <a:rPr lang="pt-BR" sz="900" dirty="0" err="1">
                          <a:solidFill>
                            <a:schemeClr val="tx2">
                              <a:lumMod val="85000"/>
                              <a:lumOff val="15000"/>
                            </a:schemeClr>
                          </a:solidFill>
                          <a:effectLst/>
                        </a:rPr>
                        <a:t>Antiinflamatórios</a:t>
                      </a:r>
                      <a:r>
                        <a:rPr lang="pt-BR" sz="900" dirty="0">
                          <a:solidFill>
                            <a:schemeClr val="tx2">
                              <a:lumMod val="85000"/>
                              <a:lumOff val="15000"/>
                            </a:schemeClr>
                          </a:solidFill>
                          <a:effectLst/>
                        </a:rPr>
                        <a:t> não esteroidais (AINE) e analgésicos</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lnSpc>
                          <a:spcPct val="115000"/>
                        </a:lnSpc>
                      </a:pPr>
                      <a:r>
                        <a:rPr lang="pt-BR" sz="900" dirty="0">
                          <a:solidFill>
                            <a:schemeClr val="tx2">
                              <a:lumMod val="85000"/>
                              <a:lumOff val="15000"/>
                            </a:schemeClr>
                          </a:solidFill>
                          <a:effectLst/>
                        </a:rPr>
                        <a:t>Inibidores da ciclo-</a:t>
                      </a:r>
                      <a:r>
                        <a:rPr lang="pt-BR" sz="900" dirty="0" err="1">
                          <a:solidFill>
                            <a:schemeClr val="tx2">
                              <a:lumMod val="85000"/>
                              <a:lumOff val="15000"/>
                            </a:schemeClr>
                          </a:solidFill>
                          <a:effectLst/>
                        </a:rPr>
                        <a:t>oxigenase</a:t>
                      </a:r>
                      <a:r>
                        <a:rPr lang="pt-BR" sz="900" dirty="0">
                          <a:solidFill>
                            <a:schemeClr val="tx2">
                              <a:lumMod val="85000"/>
                              <a:lumOff val="15000"/>
                            </a:schemeClr>
                          </a:solidFill>
                          <a:effectLst/>
                        </a:rPr>
                        <a:t> 1 e 2</a:t>
                      </a:r>
                    </a:p>
                    <a:p>
                      <a:pPr algn="just">
                        <a:lnSpc>
                          <a:spcPct val="115000"/>
                        </a:lnSpc>
                      </a:pPr>
                      <a:r>
                        <a:rPr lang="pt-BR" sz="900" dirty="0" err="1">
                          <a:solidFill>
                            <a:schemeClr val="tx2">
                              <a:lumMod val="85000"/>
                              <a:lumOff val="15000"/>
                            </a:schemeClr>
                          </a:solidFill>
                          <a:effectLst/>
                        </a:rPr>
                        <a:t>Acetaminofem</a:t>
                      </a:r>
                      <a:endParaRPr lang="pt-BR" sz="900" dirty="0" err="1">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lnSpc>
                          <a:spcPct val="115000"/>
                        </a:lnSpc>
                      </a:pPr>
                      <a:r>
                        <a:rPr lang="pt-BR" sz="900" dirty="0">
                          <a:solidFill>
                            <a:schemeClr val="tx2">
                              <a:lumMod val="85000"/>
                              <a:lumOff val="15000"/>
                            </a:schemeClr>
                          </a:solidFill>
                          <a:effectLst/>
                        </a:rPr>
                        <a:t>Diminuição de prostaglandinas e retenção de Na</a:t>
                      </a:r>
                      <a:r>
                        <a:rPr lang="pt-BR" sz="900" baseline="30000" dirty="0">
                          <a:solidFill>
                            <a:schemeClr val="tx2">
                              <a:lumMod val="85000"/>
                              <a:lumOff val="15000"/>
                            </a:schemeClr>
                          </a:solidFill>
                          <a:effectLst/>
                        </a:rPr>
                        <a:t>+</a:t>
                      </a:r>
                      <a:r>
                        <a:rPr lang="pt-BR" sz="900" dirty="0">
                          <a:solidFill>
                            <a:schemeClr val="tx2">
                              <a:lumMod val="85000"/>
                              <a:lumOff val="15000"/>
                            </a:schemeClr>
                          </a:solidFill>
                          <a:effectLst/>
                        </a:rPr>
                        <a:t> e volume</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1465">
                <a:tc>
                  <a:txBody>
                    <a:bodyPr/>
                    <a:lstStyle/>
                    <a:p>
                      <a:pPr algn="just">
                        <a:lnSpc>
                          <a:spcPct val="115000"/>
                        </a:lnSpc>
                      </a:pPr>
                      <a:r>
                        <a:rPr lang="pt-BR" sz="900" dirty="0">
                          <a:solidFill>
                            <a:schemeClr val="tx2">
                              <a:lumMod val="85000"/>
                              <a:lumOff val="15000"/>
                            </a:schemeClr>
                          </a:solidFill>
                          <a:effectLst/>
                        </a:rPr>
                        <a:t>Simpaticomiméticos</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just">
                        <a:lnSpc>
                          <a:spcPct val="115000"/>
                        </a:lnSpc>
                      </a:pPr>
                      <a:r>
                        <a:rPr lang="pt-BR" sz="900" dirty="0">
                          <a:solidFill>
                            <a:schemeClr val="tx2">
                              <a:lumMod val="85000"/>
                              <a:lumOff val="15000"/>
                            </a:schemeClr>
                          </a:solidFill>
                          <a:effectLst/>
                        </a:rPr>
                        <a:t>Descongestionantes nasais (efedrina, </a:t>
                      </a:r>
                      <a:r>
                        <a:rPr lang="pt-BR" sz="900" dirty="0" err="1">
                          <a:solidFill>
                            <a:schemeClr val="tx2">
                              <a:lumMod val="85000"/>
                              <a:lumOff val="15000"/>
                            </a:schemeClr>
                          </a:solidFill>
                          <a:effectLst/>
                        </a:rPr>
                        <a:t>pseudo-efedrina</a:t>
                      </a:r>
                      <a:r>
                        <a:rPr lang="pt-BR" sz="900" dirty="0">
                          <a:solidFill>
                            <a:schemeClr val="tx2">
                              <a:lumMod val="85000"/>
                              <a:lumOff val="15000"/>
                            </a:schemeClr>
                          </a:solidFill>
                          <a:effectLst/>
                        </a:rPr>
                        <a:t>, fenilefrina</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just">
                        <a:lnSpc>
                          <a:spcPct val="115000"/>
                        </a:lnSpc>
                      </a:pPr>
                      <a:r>
                        <a:rPr lang="pt-BR" sz="900" dirty="0">
                          <a:solidFill>
                            <a:schemeClr val="tx2">
                              <a:lumMod val="85000"/>
                              <a:lumOff val="15000"/>
                            </a:schemeClr>
                          </a:solidFill>
                          <a:effectLst/>
                        </a:rPr>
                        <a:t>Estimulam Sistema Nervoso Central</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3"/>
                  </a:ext>
                </a:extLst>
              </a:tr>
              <a:tr h="157480">
                <a:tc>
                  <a:txBody>
                    <a:bodyPr/>
                    <a:lstStyle/>
                    <a:p>
                      <a:pPr algn="just">
                        <a:lnSpc>
                          <a:spcPct val="115000"/>
                        </a:lnSpc>
                      </a:pPr>
                      <a:r>
                        <a:rPr lang="pt-BR" sz="900">
                          <a:solidFill>
                            <a:schemeClr val="tx2">
                              <a:lumMod val="85000"/>
                              <a:lumOff val="15000"/>
                            </a:schemeClr>
                          </a:solidFill>
                          <a:effectLst/>
                        </a:rPr>
                        <a:t>Anorexígenos/Sacietógenos</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lnSpc>
                          <a:spcPct val="115000"/>
                        </a:lnSpc>
                      </a:pPr>
                      <a:r>
                        <a:rPr lang="pt-BR" sz="900" dirty="0" err="1">
                          <a:solidFill>
                            <a:schemeClr val="tx2">
                              <a:lumMod val="85000"/>
                              <a:lumOff val="15000"/>
                            </a:schemeClr>
                          </a:solidFill>
                          <a:effectLst/>
                        </a:rPr>
                        <a:t>Anfepramona</a:t>
                      </a:r>
                      <a:r>
                        <a:rPr lang="pt-BR" sz="900" dirty="0">
                          <a:solidFill>
                            <a:schemeClr val="tx2">
                              <a:lumMod val="85000"/>
                              <a:lumOff val="15000"/>
                            </a:schemeClr>
                          </a:solidFill>
                          <a:effectLst/>
                        </a:rPr>
                        <a:t>, sibutramina</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lnSpc>
                          <a:spcPct val="115000"/>
                        </a:lnSpc>
                      </a:pPr>
                      <a:r>
                        <a:rPr lang="pt-BR" sz="900" dirty="0">
                          <a:solidFill>
                            <a:schemeClr val="tx2">
                              <a:lumMod val="85000"/>
                              <a:lumOff val="15000"/>
                            </a:schemeClr>
                          </a:solidFill>
                          <a:effectLst/>
                        </a:rPr>
                        <a:t>Aumentam secreção de noradrenalina</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72440">
                <a:tc>
                  <a:txBody>
                    <a:bodyPr/>
                    <a:lstStyle/>
                    <a:p>
                      <a:pPr algn="just">
                        <a:lnSpc>
                          <a:spcPct val="115000"/>
                        </a:lnSpc>
                      </a:pPr>
                      <a:r>
                        <a:rPr lang="pt-BR" sz="900" dirty="0">
                          <a:solidFill>
                            <a:schemeClr val="tx2">
                              <a:lumMod val="85000"/>
                              <a:lumOff val="15000"/>
                            </a:schemeClr>
                          </a:solidFill>
                          <a:effectLst/>
                        </a:rPr>
                        <a:t>Antidepressivos e drogas de uso psiquiátrico</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just">
                        <a:lnSpc>
                          <a:spcPct val="115000"/>
                        </a:lnSpc>
                      </a:pPr>
                      <a:r>
                        <a:rPr lang="pt-BR" sz="900" dirty="0">
                          <a:solidFill>
                            <a:schemeClr val="tx2">
                              <a:lumMod val="85000"/>
                              <a:lumOff val="15000"/>
                            </a:schemeClr>
                          </a:solidFill>
                          <a:effectLst/>
                        </a:rPr>
                        <a:t>Tricíclicos, inibidores da </a:t>
                      </a:r>
                      <a:r>
                        <a:rPr lang="pt-BR" sz="900" dirty="0" err="1">
                          <a:solidFill>
                            <a:schemeClr val="tx2">
                              <a:lumMod val="85000"/>
                              <a:lumOff val="15000"/>
                            </a:schemeClr>
                          </a:solidFill>
                          <a:effectLst/>
                        </a:rPr>
                        <a:t>monoamino</a:t>
                      </a:r>
                      <a:r>
                        <a:rPr lang="pt-BR" sz="900" dirty="0">
                          <a:solidFill>
                            <a:schemeClr val="tx2">
                              <a:lumMod val="85000"/>
                              <a:lumOff val="15000"/>
                            </a:schemeClr>
                          </a:solidFill>
                          <a:effectLst/>
                        </a:rPr>
                        <a:t>-oxidase (IMAO), lítio, fluoxetina, </a:t>
                      </a:r>
                      <a:r>
                        <a:rPr lang="pt-BR" sz="900" dirty="0" err="1">
                          <a:solidFill>
                            <a:schemeClr val="tx2">
                              <a:lumMod val="85000"/>
                              <a:lumOff val="15000"/>
                            </a:schemeClr>
                          </a:solidFill>
                          <a:effectLst/>
                        </a:rPr>
                        <a:t>selegilina</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carbamazepina</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clozapina</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buspirona</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duloxetina</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velafaxina</a:t>
                      </a:r>
                      <a:r>
                        <a:rPr lang="pt-BR" sz="900" dirty="0">
                          <a:solidFill>
                            <a:schemeClr val="tx2">
                              <a:lumMod val="85000"/>
                              <a:lumOff val="15000"/>
                            </a:schemeClr>
                          </a:solidFill>
                          <a:effectLst/>
                        </a:rPr>
                        <a:t> e </a:t>
                      </a:r>
                      <a:r>
                        <a:rPr lang="pt-BR" sz="900" dirty="0" err="1">
                          <a:solidFill>
                            <a:schemeClr val="tx2">
                              <a:lumMod val="85000"/>
                              <a:lumOff val="15000"/>
                            </a:schemeClr>
                          </a:solidFill>
                          <a:effectLst/>
                        </a:rPr>
                        <a:t>desvenlafaxina</a:t>
                      </a:r>
                      <a:endParaRPr lang="pt-BR" sz="900" dirty="0" err="1">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just">
                        <a:lnSpc>
                          <a:spcPct val="115000"/>
                        </a:lnSpc>
                      </a:pPr>
                      <a:r>
                        <a:rPr lang="pt-BR" sz="900" dirty="0">
                          <a:solidFill>
                            <a:schemeClr val="tx2">
                              <a:lumMod val="85000"/>
                              <a:lumOff val="15000"/>
                            </a:schemeClr>
                          </a:solidFill>
                          <a:effectLst/>
                        </a:rPr>
                        <a:t>Aumentam secreção de noradrenalina, causando hiperatividade simpática</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5"/>
                  </a:ext>
                </a:extLst>
              </a:tr>
              <a:tr h="157480">
                <a:tc>
                  <a:txBody>
                    <a:bodyPr/>
                    <a:lstStyle/>
                    <a:p>
                      <a:pPr algn="just">
                        <a:lnSpc>
                          <a:spcPct val="115000"/>
                        </a:lnSpc>
                      </a:pPr>
                      <a:r>
                        <a:rPr lang="pt-BR" sz="900">
                          <a:solidFill>
                            <a:schemeClr val="tx2">
                              <a:lumMod val="85000"/>
                              <a:lumOff val="15000"/>
                            </a:schemeClr>
                          </a:solidFill>
                          <a:effectLst/>
                        </a:rPr>
                        <a:t>Antifúngicos</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lnSpc>
                          <a:spcPct val="115000"/>
                        </a:lnSpc>
                      </a:pPr>
                      <a:r>
                        <a:rPr lang="pt-BR" sz="900">
                          <a:solidFill>
                            <a:schemeClr val="tx2">
                              <a:lumMod val="85000"/>
                              <a:lumOff val="15000"/>
                            </a:schemeClr>
                          </a:solidFill>
                          <a:effectLst/>
                        </a:rPr>
                        <a:t>Cetoconazol, anfotericina B</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lnSpc>
                          <a:spcPct val="115000"/>
                        </a:lnSpc>
                      </a:pPr>
                      <a:r>
                        <a:rPr lang="pt-BR" sz="900" dirty="0">
                          <a:solidFill>
                            <a:schemeClr val="tx2">
                              <a:lumMod val="85000"/>
                              <a:lumOff val="15000"/>
                            </a:schemeClr>
                          </a:solidFill>
                          <a:effectLst/>
                        </a:rPr>
                        <a:t>Retenção de volume</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157480">
                <a:tc>
                  <a:txBody>
                    <a:bodyPr/>
                    <a:lstStyle/>
                    <a:p>
                      <a:pPr algn="just">
                        <a:lnSpc>
                          <a:spcPct val="115000"/>
                        </a:lnSpc>
                      </a:pPr>
                      <a:r>
                        <a:rPr lang="pt-BR" sz="900" dirty="0">
                          <a:solidFill>
                            <a:schemeClr val="tx2">
                              <a:lumMod val="85000"/>
                              <a:lumOff val="15000"/>
                            </a:schemeClr>
                          </a:solidFill>
                          <a:effectLst/>
                        </a:rPr>
                        <a:t>Alcaloides do </a:t>
                      </a:r>
                      <a:r>
                        <a:rPr lang="pt-BR" sz="900" dirty="0" err="1">
                          <a:solidFill>
                            <a:schemeClr val="tx2">
                              <a:lumMod val="85000"/>
                              <a:lumOff val="15000"/>
                            </a:schemeClr>
                          </a:solidFill>
                          <a:effectLst/>
                        </a:rPr>
                        <a:t>Ergot</a:t>
                      </a:r>
                      <a:endParaRPr lang="pt-BR" sz="900" dirty="0" err="1">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just">
                        <a:lnSpc>
                          <a:spcPct val="115000"/>
                        </a:lnSpc>
                      </a:pPr>
                      <a:r>
                        <a:rPr lang="pt-BR" sz="900">
                          <a:solidFill>
                            <a:schemeClr val="tx2">
                              <a:lumMod val="85000"/>
                              <a:lumOff val="15000"/>
                            </a:schemeClr>
                          </a:solidFill>
                          <a:effectLst/>
                        </a:rPr>
                        <a:t>Bromocriptina</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just">
                        <a:lnSpc>
                          <a:spcPct val="115000"/>
                        </a:lnSpc>
                      </a:pPr>
                      <a:r>
                        <a:rPr lang="pt-BR" sz="900" dirty="0">
                          <a:solidFill>
                            <a:schemeClr val="tx2">
                              <a:lumMod val="85000"/>
                              <a:lumOff val="15000"/>
                            </a:schemeClr>
                          </a:solidFill>
                          <a:effectLst/>
                        </a:rPr>
                        <a:t> </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7"/>
                  </a:ext>
                </a:extLst>
              </a:tr>
              <a:tr h="157480">
                <a:tc>
                  <a:txBody>
                    <a:bodyPr/>
                    <a:lstStyle/>
                    <a:p>
                      <a:pPr algn="just">
                        <a:lnSpc>
                          <a:spcPct val="115000"/>
                        </a:lnSpc>
                      </a:pPr>
                      <a:r>
                        <a:rPr lang="pt-BR" sz="900">
                          <a:solidFill>
                            <a:schemeClr val="tx2">
                              <a:lumMod val="85000"/>
                              <a:lumOff val="15000"/>
                            </a:schemeClr>
                          </a:solidFill>
                          <a:effectLst/>
                        </a:rPr>
                        <a:t>Terapia Antirretrovirais Combinada (TARV)</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lnSpc>
                          <a:spcPct val="115000"/>
                        </a:lnSpc>
                      </a:pPr>
                      <a:r>
                        <a:rPr lang="pt-BR" sz="900">
                          <a:solidFill>
                            <a:schemeClr val="tx2">
                              <a:lumMod val="85000"/>
                              <a:lumOff val="15000"/>
                            </a:schemeClr>
                          </a:solidFill>
                          <a:effectLst/>
                        </a:rPr>
                        <a:t> </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lnSpc>
                          <a:spcPct val="115000"/>
                        </a:lnSpc>
                      </a:pPr>
                      <a:r>
                        <a:rPr lang="pt-BR" sz="900" dirty="0">
                          <a:solidFill>
                            <a:schemeClr val="tx2">
                              <a:lumMod val="85000"/>
                              <a:lumOff val="15000"/>
                            </a:schemeClr>
                          </a:solidFill>
                          <a:effectLst/>
                        </a:rPr>
                        <a:t> </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14960">
                <a:tc>
                  <a:txBody>
                    <a:bodyPr/>
                    <a:lstStyle/>
                    <a:p>
                      <a:pPr>
                        <a:lnSpc>
                          <a:spcPct val="115000"/>
                        </a:lnSpc>
                      </a:pPr>
                      <a:r>
                        <a:rPr lang="pt-BR" sz="900" dirty="0" err="1">
                          <a:solidFill>
                            <a:schemeClr val="tx2">
                              <a:lumMod val="85000"/>
                              <a:lumOff val="15000"/>
                            </a:schemeClr>
                          </a:solidFill>
                          <a:effectLst/>
                        </a:rPr>
                        <a:t>Anti-neoplásicos</a:t>
                      </a:r>
                      <a:r>
                        <a:rPr lang="pt-BR" sz="900" dirty="0">
                          <a:solidFill>
                            <a:schemeClr val="tx2">
                              <a:lumMod val="85000"/>
                              <a:lumOff val="15000"/>
                            </a:schemeClr>
                          </a:solidFill>
                          <a:effectLst/>
                        </a:rPr>
                        <a:t> inibidores do VEGF (vascular </a:t>
                      </a:r>
                      <a:r>
                        <a:rPr lang="pt-BR" sz="900" dirty="0" err="1">
                          <a:solidFill>
                            <a:schemeClr val="tx2">
                              <a:lumMod val="85000"/>
                              <a:lumOff val="15000"/>
                            </a:schemeClr>
                          </a:solidFill>
                          <a:effectLst/>
                        </a:rPr>
                        <a:t>endothelial</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growth</a:t>
                      </a:r>
                      <a:r>
                        <a:rPr lang="pt-BR" sz="900" dirty="0">
                          <a:solidFill>
                            <a:schemeClr val="tx2">
                              <a:lumMod val="85000"/>
                              <a:lumOff val="15000"/>
                            </a:schemeClr>
                          </a:solidFill>
                          <a:effectLst/>
                        </a:rPr>
                        <a:t> fator) </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just">
                        <a:lnSpc>
                          <a:spcPct val="115000"/>
                        </a:lnSpc>
                      </a:pPr>
                      <a:r>
                        <a:rPr lang="pt-BR" sz="900" dirty="0" err="1">
                          <a:solidFill>
                            <a:schemeClr val="tx2">
                              <a:lumMod val="85000"/>
                              <a:lumOff val="15000"/>
                            </a:schemeClr>
                          </a:solidFill>
                          <a:effectLst/>
                        </a:rPr>
                        <a:t>Axitinib</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bevacizumab</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ponatinib</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pazopanib</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regorafenib</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sorafenib</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sunitinib</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a:txBody>
                    <a:bodyPr/>
                    <a:lstStyle/>
                    <a:p>
                      <a:pPr algn="just">
                        <a:lnSpc>
                          <a:spcPct val="115000"/>
                        </a:lnSpc>
                      </a:pPr>
                      <a:r>
                        <a:rPr lang="pt-BR" sz="900" dirty="0">
                          <a:solidFill>
                            <a:schemeClr val="tx2">
                              <a:lumMod val="85000"/>
                              <a:lumOff val="15000"/>
                            </a:schemeClr>
                          </a:solidFill>
                          <a:effectLst/>
                        </a:rPr>
                        <a:t>Disfunção endotelial e diminuição de óxido nítrico</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9"/>
                  </a:ext>
                </a:extLst>
              </a:tr>
              <a:tr h="157480">
                <a:tc gridSpan="2">
                  <a:txBody>
                    <a:bodyPr/>
                    <a:lstStyle/>
                    <a:p>
                      <a:pPr algn="just">
                        <a:lnSpc>
                          <a:spcPct val="115000"/>
                        </a:lnSpc>
                      </a:pPr>
                      <a:r>
                        <a:rPr lang="pt-BR" sz="1050" b="1" dirty="0">
                          <a:solidFill>
                            <a:schemeClr val="tx2">
                              <a:lumMod val="85000"/>
                              <a:lumOff val="15000"/>
                            </a:schemeClr>
                          </a:solidFill>
                          <a:effectLst/>
                        </a:rPr>
                        <a:t>HORMÔNIOS EXÓGENOS</a:t>
                      </a:r>
                      <a:endParaRPr lang="pt-BR" sz="1050" b="1"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pt-BR"/>
                    </a:p>
                  </a:txBody>
                  <a:tcPr/>
                </a:tc>
                <a:tc>
                  <a:txBody>
                    <a:bodyPr/>
                    <a:lstStyle/>
                    <a:p>
                      <a:pPr algn="just">
                        <a:lnSpc>
                          <a:spcPct val="115000"/>
                        </a:lnSpc>
                      </a:pPr>
                      <a:r>
                        <a:rPr lang="pt-BR" sz="900" b="1" dirty="0">
                          <a:solidFill>
                            <a:schemeClr val="tx2">
                              <a:lumMod val="85000"/>
                              <a:lumOff val="15000"/>
                            </a:schemeClr>
                          </a:solidFill>
                          <a:effectLst/>
                        </a:rPr>
                        <a:t> </a:t>
                      </a:r>
                      <a:endParaRPr lang="pt-BR" sz="900" b="1"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157480">
                <a:tc gridSpan="2">
                  <a:txBody>
                    <a:bodyPr/>
                    <a:lstStyle/>
                    <a:p>
                      <a:pPr algn="just">
                        <a:lnSpc>
                          <a:spcPct val="115000"/>
                        </a:lnSpc>
                      </a:pPr>
                      <a:r>
                        <a:rPr lang="pt-BR" sz="900">
                          <a:solidFill>
                            <a:schemeClr val="tx2">
                              <a:lumMod val="85000"/>
                              <a:lumOff val="15000"/>
                            </a:schemeClr>
                          </a:solidFill>
                          <a:effectLst/>
                        </a:rPr>
                        <a:t>Glicocorticoides </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hMerge="1">
                  <a:txBody>
                    <a:bodyPr/>
                    <a:lstStyle/>
                    <a:p>
                      <a:endParaRPr lang="pt-BR"/>
                    </a:p>
                  </a:txBody>
                  <a:tcPr/>
                </a:tc>
                <a:tc>
                  <a:txBody>
                    <a:bodyPr/>
                    <a:lstStyle/>
                    <a:p>
                      <a:pPr algn="just">
                        <a:lnSpc>
                          <a:spcPct val="115000"/>
                        </a:lnSpc>
                      </a:pPr>
                      <a:r>
                        <a:rPr lang="pt-BR" sz="900" dirty="0">
                          <a:solidFill>
                            <a:schemeClr val="tx2">
                              <a:lumMod val="85000"/>
                              <a:lumOff val="15000"/>
                            </a:schemeClr>
                          </a:solidFill>
                          <a:effectLst/>
                        </a:rPr>
                        <a:t>Retenção de Na</a:t>
                      </a:r>
                      <a:r>
                        <a:rPr lang="pt-BR" sz="900" baseline="30000" dirty="0">
                          <a:solidFill>
                            <a:schemeClr val="tx2">
                              <a:lumMod val="85000"/>
                              <a:lumOff val="15000"/>
                            </a:schemeClr>
                          </a:solidFill>
                          <a:effectLst/>
                        </a:rPr>
                        <a:t>+ </a:t>
                      </a:r>
                      <a:r>
                        <a:rPr lang="pt-BR" sz="900" dirty="0">
                          <a:solidFill>
                            <a:schemeClr val="tx2">
                              <a:lumMod val="85000"/>
                              <a:lumOff val="15000"/>
                            </a:schemeClr>
                          </a:solidFill>
                          <a:effectLst/>
                        </a:rPr>
                        <a:t>e volume</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11"/>
                  </a:ext>
                </a:extLst>
              </a:tr>
              <a:tr h="442595">
                <a:tc gridSpan="2">
                  <a:txBody>
                    <a:bodyPr/>
                    <a:lstStyle/>
                    <a:p>
                      <a:pPr algn="just">
                        <a:lnSpc>
                          <a:spcPct val="115000"/>
                        </a:lnSpc>
                      </a:pPr>
                      <a:r>
                        <a:rPr lang="pt-BR" sz="900">
                          <a:solidFill>
                            <a:schemeClr val="tx2">
                              <a:lumMod val="85000"/>
                              <a:lumOff val="15000"/>
                            </a:schemeClr>
                          </a:solidFill>
                          <a:effectLst/>
                        </a:rPr>
                        <a:t>Eritropoietina recombinante humana</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pt-BR"/>
                    </a:p>
                  </a:txBody>
                  <a:tcPr/>
                </a:tc>
                <a:tc>
                  <a:txBody>
                    <a:bodyPr/>
                    <a:lstStyle/>
                    <a:p>
                      <a:pPr>
                        <a:lnSpc>
                          <a:spcPct val="115000"/>
                        </a:lnSpc>
                      </a:pPr>
                      <a:r>
                        <a:rPr lang="pt-BR" sz="900" dirty="0">
                          <a:solidFill>
                            <a:schemeClr val="tx2">
                              <a:lumMod val="85000"/>
                              <a:lumOff val="15000"/>
                            </a:schemeClr>
                          </a:solidFill>
                          <a:effectLst/>
                        </a:rPr>
                        <a:t>Alteração na produção e sensibilidade dos agentes vasopressores endógenos, ação vasopressora direta e remodelamento arterial</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157480">
                <a:tc gridSpan="2">
                  <a:txBody>
                    <a:bodyPr/>
                    <a:lstStyle/>
                    <a:p>
                      <a:pPr algn="just">
                        <a:lnSpc>
                          <a:spcPct val="115000"/>
                        </a:lnSpc>
                      </a:pPr>
                      <a:r>
                        <a:rPr lang="pt-BR" sz="900" dirty="0">
                          <a:solidFill>
                            <a:schemeClr val="tx2">
                              <a:lumMod val="85000"/>
                              <a:lumOff val="15000"/>
                            </a:schemeClr>
                          </a:solidFill>
                          <a:effectLst/>
                        </a:rPr>
                        <a:t>Hormônios sexuais (terapia de </a:t>
                      </a:r>
                      <a:r>
                        <a:rPr lang="pt-BR" sz="900" dirty="0" err="1">
                          <a:solidFill>
                            <a:schemeClr val="tx2">
                              <a:lumMod val="85000"/>
                              <a:lumOff val="15000"/>
                            </a:schemeClr>
                          </a:solidFill>
                          <a:effectLst/>
                        </a:rPr>
                        <a:t>reposição</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estrogênica</a:t>
                      </a:r>
                      <a:r>
                        <a:rPr lang="pt-BR" sz="900" dirty="0">
                          <a:solidFill>
                            <a:schemeClr val="tx2">
                              <a:lumMod val="85000"/>
                              <a:lumOff val="15000"/>
                            </a:schemeClr>
                          </a:solidFill>
                          <a:effectLst/>
                        </a:rPr>
                        <a:t> (</a:t>
                      </a:r>
                      <a:r>
                        <a:rPr lang="pt-BR" sz="900" dirty="0" err="1">
                          <a:solidFill>
                            <a:schemeClr val="tx2">
                              <a:lumMod val="85000"/>
                              <a:lumOff val="15000"/>
                            </a:schemeClr>
                          </a:solidFill>
                          <a:effectLst/>
                        </a:rPr>
                        <a:t>estrogênios</a:t>
                      </a:r>
                      <a:r>
                        <a:rPr lang="pt-BR" sz="900" dirty="0">
                          <a:solidFill>
                            <a:schemeClr val="tx2">
                              <a:lumMod val="85000"/>
                              <a:lumOff val="15000"/>
                            </a:schemeClr>
                          </a:solidFill>
                          <a:effectLst/>
                        </a:rPr>
                        <a:t> conjugados e estradiol; anticoncepcionais orais)</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hMerge="1">
                  <a:txBody>
                    <a:bodyPr/>
                    <a:lstStyle/>
                    <a:p>
                      <a:endParaRPr lang="pt-BR"/>
                    </a:p>
                  </a:txBody>
                  <a:tcPr/>
                </a:tc>
                <a:tc>
                  <a:txBody>
                    <a:bodyPr/>
                    <a:lstStyle/>
                    <a:p>
                      <a:pPr algn="just">
                        <a:lnSpc>
                          <a:spcPct val="115000"/>
                        </a:lnSpc>
                      </a:pPr>
                      <a:r>
                        <a:rPr lang="pt-BR" sz="900" dirty="0">
                          <a:solidFill>
                            <a:schemeClr val="tx2">
                              <a:lumMod val="85000"/>
                              <a:lumOff val="15000"/>
                            </a:schemeClr>
                          </a:solidFill>
                          <a:effectLst/>
                        </a:rPr>
                        <a:t>Estimulam a produção de </a:t>
                      </a:r>
                      <a:r>
                        <a:rPr lang="pt-BR" sz="900" dirty="0" err="1">
                          <a:solidFill>
                            <a:schemeClr val="tx2">
                              <a:lumMod val="85000"/>
                              <a:lumOff val="15000"/>
                            </a:schemeClr>
                          </a:solidFill>
                          <a:effectLst/>
                        </a:rPr>
                        <a:t>angiotensinogênio</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13"/>
                  </a:ext>
                </a:extLst>
              </a:tr>
              <a:tr h="157480">
                <a:tc gridSpan="2">
                  <a:txBody>
                    <a:bodyPr/>
                    <a:lstStyle/>
                    <a:p>
                      <a:pPr algn="just">
                        <a:lnSpc>
                          <a:spcPct val="115000"/>
                        </a:lnSpc>
                      </a:pPr>
                      <a:r>
                        <a:rPr lang="pt-BR" sz="900">
                          <a:solidFill>
                            <a:schemeClr val="tx2">
                              <a:lumMod val="85000"/>
                              <a:lumOff val="15000"/>
                            </a:schemeClr>
                          </a:solidFill>
                          <a:effectLst/>
                        </a:rPr>
                        <a:t>Hormônio de crescimento (GH)</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pt-BR"/>
                    </a:p>
                  </a:txBody>
                  <a:tcPr/>
                </a:tc>
                <a:tc>
                  <a:txBody>
                    <a:bodyPr/>
                    <a:lstStyle/>
                    <a:p>
                      <a:pPr algn="just">
                        <a:lnSpc>
                          <a:spcPct val="115000"/>
                        </a:lnSpc>
                      </a:pPr>
                      <a:r>
                        <a:rPr lang="pt-BR" sz="900" dirty="0">
                          <a:solidFill>
                            <a:schemeClr val="tx2">
                              <a:lumMod val="85000"/>
                              <a:lumOff val="15000"/>
                            </a:schemeClr>
                          </a:solidFill>
                          <a:effectLst/>
                        </a:rPr>
                        <a:t>Multifatorial</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4"/>
                  </a:ext>
                </a:extLst>
              </a:tr>
              <a:tr h="157480">
                <a:tc gridSpan="2">
                  <a:txBody>
                    <a:bodyPr/>
                    <a:lstStyle/>
                    <a:p>
                      <a:pPr algn="just">
                        <a:lnSpc>
                          <a:spcPct val="115000"/>
                        </a:lnSpc>
                      </a:pPr>
                      <a:r>
                        <a:rPr lang="pt-BR" sz="1050" b="1" dirty="0">
                          <a:solidFill>
                            <a:schemeClr val="tx2">
                              <a:lumMod val="85000"/>
                              <a:lumOff val="15000"/>
                            </a:schemeClr>
                          </a:solidFill>
                          <a:effectLst/>
                        </a:rPr>
                        <a:t>SUBSTÂNCIAS EXÓGENAS</a:t>
                      </a:r>
                      <a:endParaRPr lang="pt-BR" sz="1050" b="1"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hMerge="1">
                  <a:txBody>
                    <a:bodyPr/>
                    <a:lstStyle/>
                    <a:p>
                      <a:endParaRPr lang="pt-BR"/>
                    </a:p>
                  </a:txBody>
                  <a:tcPr/>
                </a:tc>
                <a:tc>
                  <a:txBody>
                    <a:bodyPr/>
                    <a:lstStyle/>
                    <a:p>
                      <a:pPr algn="just">
                        <a:lnSpc>
                          <a:spcPct val="115000"/>
                        </a:lnSpc>
                      </a:pPr>
                      <a:r>
                        <a:rPr lang="pt-BR" sz="900" b="1" dirty="0">
                          <a:solidFill>
                            <a:schemeClr val="tx2">
                              <a:lumMod val="85000"/>
                              <a:lumOff val="15000"/>
                            </a:schemeClr>
                          </a:solidFill>
                          <a:effectLst/>
                        </a:rPr>
                        <a:t> </a:t>
                      </a:r>
                      <a:endParaRPr lang="pt-BR" sz="900" b="1"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15"/>
                  </a:ext>
                </a:extLst>
              </a:tr>
              <a:tr h="157480">
                <a:tc gridSpan="2">
                  <a:txBody>
                    <a:bodyPr/>
                    <a:lstStyle/>
                    <a:p>
                      <a:pPr algn="just">
                        <a:lnSpc>
                          <a:spcPct val="115000"/>
                        </a:lnSpc>
                      </a:pPr>
                      <a:r>
                        <a:rPr lang="pt-BR" sz="900">
                          <a:solidFill>
                            <a:schemeClr val="tx2">
                              <a:lumMod val="85000"/>
                              <a:lumOff val="15000"/>
                            </a:schemeClr>
                          </a:solidFill>
                          <a:effectLst/>
                        </a:rPr>
                        <a:t>Álcool</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pt-BR"/>
                    </a:p>
                  </a:txBody>
                  <a:tcPr/>
                </a:tc>
                <a:tc>
                  <a:txBody>
                    <a:bodyPr/>
                    <a:lstStyle/>
                    <a:p>
                      <a:pPr algn="just">
                        <a:lnSpc>
                          <a:spcPct val="115000"/>
                        </a:lnSpc>
                      </a:pPr>
                      <a:r>
                        <a:rPr lang="pt-BR" sz="900" dirty="0">
                          <a:solidFill>
                            <a:schemeClr val="tx2">
                              <a:lumMod val="85000"/>
                              <a:lumOff val="15000"/>
                            </a:schemeClr>
                          </a:solidFill>
                          <a:effectLst/>
                        </a:rPr>
                        <a:t>Hiperatividade simpática</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r h="157480">
                <a:tc gridSpan="2">
                  <a:txBody>
                    <a:bodyPr/>
                    <a:lstStyle/>
                    <a:p>
                      <a:pPr algn="just">
                        <a:lnSpc>
                          <a:spcPct val="115000"/>
                        </a:lnSpc>
                      </a:pPr>
                      <a:r>
                        <a:rPr lang="pt-BR" sz="900" dirty="0">
                          <a:solidFill>
                            <a:schemeClr val="tx2">
                              <a:lumMod val="85000"/>
                              <a:lumOff val="15000"/>
                            </a:schemeClr>
                          </a:solidFill>
                          <a:effectLst/>
                        </a:rPr>
                        <a:t>Anfetaminas</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hMerge="1">
                  <a:txBody>
                    <a:bodyPr/>
                    <a:lstStyle/>
                    <a:p>
                      <a:endParaRPr lang="pt-BR"/>
                    </a:p>
                  </a:txBody>
                  <a:tcPr/>
                </a:tc>
                <a:tc>
                  <a:txBody>
                    <a:bodyPr/>
                    <a:lstStyle/>
                    <a:p>
                      <a:pPr algn="just">
                        <a:lnSpc>
                          <a:spcPct val="115000"/>
                        </a:lnSpc>
                      </a:pPr>
                      <a:r>
                        <a:rPr lang="pt-BR" sz="900" dirty="0">
                          <a:solidFill>
                            <a:schemeClr val="tx2">
                              <a:lumMod val="85000"/>
                              <a:lumOff val="15000"/>
                            </a:schemeClr>
                          </a:solidFill>
                          <a:effectLst/>
                        </a:rPr>
                        <a:t>Hiperatividade simpática</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17"/>
                  </a:ext>
                </a:extLst>
              </a:tr>
              <a:tr h="157480">
                <a:tc gridSpan="2">
                  <a:txBody>
                    <a:bodyPr/>
                    <a:lstStyle/>
                    <a:p>
                      <a:pPr algn="just">
                        <a:lnSpc>
                          <a:spcPct val="115000"/>
                        </a:lnSpc>
                      </a:pPr>
                      <a:r>
                        <a:rPr lang="pt-BR" sz="900">
                          <a:solidFill>
                            <a:schemeClr val="tx2">
                              <a:lumMod val="85000"/>
                              <a:lumOff val="15000"/>
                            </a:schemeClr>
                          </a:solidFill>
                          <a:effectLst/>
                        </a:rPr>
                        <a:t>Cocaína</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pt-BR"/>
                    </a:p>
                  </a:txBody>
                  <a:tcPr/>
                </a:tc>
                <a:tc>
                  <a:txBody>
                    <a:bodyPr/>
                    <a:lstStyle/>
                    <a:p>
                      <a:pPr algn="just">
                        <a:lnSpc>
                          <a:spcPct val="115000"/>
                        </a:lnSpc>
                      </a:pPr>
                      <a:r>
                        <a:rPr lang="pt-BR" sz="900" dirty="0">
                          <a:solidFill>
                            <a:schemeClr val="tx2">
                              <a:lumMod val="85000"/>
                              <a:lumOff val="15000"/>
                            </a:schemeClr>
                          </a:solidFill>
                          <a:effectLst/>
                        </a:rPr>
                        <a:t>Hiperatividade simpática</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8"/>
                  </a:ext>
                </a:extLst>
              </a:tr>
              <a:tr h="157480">
                <a:tc gridSpan="2">
                  <a:txBody>
                    <a:bodyPr/>
                    <a:lstStyle/>
                    <a:p>
                      <a:pPr algn="just">
                        <a:lnSpc>
                          <a:spcPct val="115000"/>
                        </a:lnSpc>
                      </a:pPr>
                      <a:r>
                        <a:rPr lang="pt-BR" sz="900" b="1">
                          <a:solidFill>
                            <a:schemeClr val="tx2">
                              <a:lumMod val="85000"/>
                              <a:lumOff val="15000"/>
                            </a:schemeClr>
                          </a:solidFill>
                          <a:effectLst/>
                        </a:rPr>
                        <a:t>Suplementos advindos de plantas</a:t>
                      </a:r>
                      <a:endParaRPr lang="pt-BR" sz="900" b="1">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hMerge="1">
                  <a:txBody>
                    <a:bodyPr/>
                    <a:lstStyle/>
                    <a:p>
                      <a:endParaRPr lang="pt-BR"/>
                    </a:p>
                  </a:txBody>
                  <a:tcPr/>
                </a:tc>
                <a:tc>
                  <a:txBody>
                    <a:bodyPr/>
                    <a:lstStyle/>
                    <a:p>
                      <a:pPr algn="just">
                        <a:lnSpc>
                          <a:spcPct val="115000"/>
                        </a:lnSpc>
                      </a:pPr>
                      <a:r>
                        <a:rPr lang="pt-BR" sz="900" b="1" dirty="0">
                          <a:solidFill>
                            <a:schemeClr val="tx2">
                              <a:lumMod val="85000"/>
                              <a:lumOff val="15000"/>
                            </a:schemeClr>
                          </a:solidFill>
                          <a:effectLst/>
                        </a:rPr>
                        <a:t> </a:t>
                      </a:r>
                      <a:endParaRPr lang="pt-BR" sz="900" b="1"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19"/>
                  </a:ext>
                </a:extLst>
              </a:tr>
              <a:tr h="157480">
                <a:tc gridSpan="2">
                  <a:txBody>
                    <a:bodyPr/>
                    <a:lstStyle/>
                    <a:p>
                      <a:pPr algn="just">
                        <a:lnSpc>
                          <a:spcPct val="115000"/>
                        </a:lnSpc>
                      </a:pPr>
                      <a:r>
                        <a:rPr lang="pt-BR" sz="900">
                          <a:solidFill>
                            <a:schemeClr val="tx2">
                              <a:lumMod val="85000"/>
                              <a:lumOff val="15000"/>
                            </a:schemeClr>
                          </a:solidFill>
                          <a:effectLst/>
                        </a:rPr>
                        <a:t>Alcaçus (liquorice)</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pt-BR"/>
                    </a:p>
                  </a:txBody>
                  <a:tcPr/>
                </a:tc>
                <a:tc>
                  <a:txBody>
                    <a:bodyPr/>
                    <a:lstStyle/>
                    <a:p>
                      <a:pPr algn="just">
                        <a:lnSpc>
                          <a:spcPct val="115000"/>
                        </a:lnSpc>
                      </a:pPr>
                      <a:r>
                        <a:rPr lang="pt-BR" sz="900" dirty="0">
                          <a:solidFill>
                            <a:schemeClr val="tx2">
                              <a:lumMod val="85000"/>
                              <a:lumOff val="15000"/>
                            </a:schemeClr>
                          </a:solidFill>
                          <a:effectLst/>
                        </a:rPr>
                        <a:t> </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0"/>
                  </a:ext>
                </a:extLst>
              </a:tr>
              <a:tr h="157480">
                <a:tc gridSpan="2">
                  <a:txBody>
                    <a:bodyPr/>
                    <a:lstStyle/>
                    <a:p>
                      <a:pPr algn="just">
                        <a:lnSpc>
                          <a:spcPct val="115000"/>
                        </a:lnSpc>
                      </a:pPr>
                      <a:r>
                        <a:rPr lang="pt-BR" sz="900">
                          <a:solidFill>
                            <a:schemeClr val="tx2">
                              <a:lumMod val="85000"/>
                              <a:lumOff val="15000"/>
                            </a:schemeClr>
                          </a:solidFill>
                          <a:effectLst/>
                        </a:rPr>
                        <a:t>Ginseng</a:t>
                      </a:r>
                      <a:endParaRPr lang="pt-BR" sz="90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tc hMerge="1">
                  <a:txBody>
                    <a:bodyPr/>
                    <a:lstStyle/>
                    <a:p>
                      <a:endParaRPr lang="pt-BR"/>
                    </a:p>
                  </a:txBody>
                  <a:tcPr/>
                </a:tc>
                <a:tc>
                  <a:txBody>
                    <a:bodyPr/>
                    <a:lstStyle/>
                    <a:p>
                      <a:pPr algn="just">
                        <a:lnSpc>
                          <a:spcPct val="115000"/>
                        </a:lnSpc>
                      </a:pPr>
                      <a:r>
                        <a:rPr lang="pt-BR" sz="900" dirty="0">
                          <a:solidFill>
                            <a:schemeClr val="tx2">
                              <a:lumMod val="85000"/>
                              <a:lumOff val="15000"/>
                            </a:schemeClr>
                          </a:solidFill>
                          <a:effectLst/>
                        </a:rPr>
                        <a:t> </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21"/>
                  </a:ext>
                </a:extLst>
              </a:tr>
              <a:tr h="157480">
                <a:tc gridSpan="2">
                  <a:txBody>
                    <a:bodyPr/>
                    <a:lstStyle/>
                    <a:p>
                      <a:pPr algn="just">
                        <a:lnSpc>
                          <a:spcPct val="115000"/>
                        </a:lnSpc>
                      </a:pPr>
                      <a:r>
                        <a:rPr lang="pt-BR" sz="900" dirty="0" err="1">
                          <a:solidFill>
                            <a:schemeClr val="tx2">
                              <a:lumMod val="85000"/>
                              <a:lumOff val="15000"/>
                            </a:schemeClr>
                          </a:solidFill>
                          <a:effectLst/>
                        </a:rPr>
                        <a:t>Ginkgo</a:t>
                      </a:r>
                      <a:r>
                        <a:rPr lang="pt-BR" sz="900" dirty="0">
                          <a:solidFill>
                            <a:schemeClr val="tx2">
                              <a:lumMod val="85000"/>
                              <a:lumOff val="15000"/>
                            </a:schemeClr>
                          </a:solidFill>
                          <a:effectLst/>
                        </a:rPr>
                        <a:t> biloba</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pt-BR"/>
                    </a:p>
                  </a:txBody>
                  <a:tcPr/>
                </a:tc>
                <a:tc>
                  <a:txBody>
                    <a:bodyPr/>
                    <a:lstStyle/>
                    <a:p>
                      <a:pPr algn="just">
                        <a:lnSpc>
                          <a:spcPct val="115000"/>
                        </a:lnSpc>
                      </a:pPr>
                      <a:r>
                        <a:rPr lang="pt-BR" sz="900" dirty="0">
                          <a:solidFill>
                            <a:schemeClr val="tx2">
                              <a:lumMod val="85000"/>
                              <a:lumOff val="15000"/>
                            </a:schemeClr>
                          </a:solidFill>
                          <a:effectLst/>
                        </a:rPr>
                        <a:t> </a:t>
                      </a:r>
                      <a:endParaRPr lang="pt-BR" sz="900" dirty="0">
                        <a:solidFill>
                          <a:schemeClr val="tx2">
                            <a:lumMod val="85000"/>
                            <a:lumOff val="1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5" name="Text Box 12">
            <a:extLst>
              <a:ext uri="{FF2B5EF4-FFF2-40B4-BE49-F238E27FC236}">
                <a16:creationId xmlns:a16="http://schemas.microsoft.com/office/drawing/2014/main" id="{9941EBEE-B030-4D89-9519-3489C54FE677}"/>
              </a:ext>
            </a:extLst>
          </p:cNvPr>
          <p:cNvSpPr txBox="1"/>
          <p:nvPr/>
        </p:nvSpPr>
        <p:spPr>
          <a:xfrm>
            <a:off x="193963" y="6253318"/>
            <a:ext cx="5708074" cy="461665"/>
          </a:xfrm>
          <a:prstGeom prst="rect">
            <a:avLst/>
          </a:prstGeom>
          <a:noFill/>
        </p:spPr>
        <p:txBody>
          <a:bodyPr wrap="square" rtlCol="0">
            <a:spAutoFit/>
          </a:bodyPr>
          <a:lstStyle/>
          <a:p>
            <a:r>
              <a:rPr lang="pt-BR" sz="800" dirty="0">
                <a:latin typeface="Montserrat Medium" panose="00000600000000000000" pitchFamily="2" charset="0"/>
                <a:cs typeface="Avenir LT Std 55 Roman" panose="020B0503020203020204" charset="0"/>
              </a:rPr>
              <a:t>Barroso WKS, Rodrigues CIS, </a:t>
            </a:r>
            <a:r>
              <a:rPr lang="pt-BR" sz="800" dirty="0" err="1">
                <a:latin typeface="Montserrat Medium" panose="00000600000000000000" pitchFamily="2" charset="0"/>
                <a:cs typeface="Avenir LT Std 55 Roman" panose="020B0503020203020204" charset="0"/>
              </a:rPr>
              <a:t>Bortolotto</a:t>
            </a:r>
            <a:r>
              <a:rPr lang="pt-BR" sz="800" dirty="0">
                <a:latin typeface="Montserrat Medium" panose="00000600000000000000" pitchFamily="2" charset="0"/>
                <a:cs typeface="Avenir LT Std 55 Roman" panose="020B0503020203020204" charset="0"/>
              </a:rPr>
              <a:t> LA, Mota-Gomes MA, Brandão AA, </a:t>
            </a:r>
          </a:p>
          <a:p>
            <a:r>
              <a:rPr lang="pt-BR" sz="800" dirty="0">
                <a:latin typeface="Montserrat Medium" panose="00000600000000000000" pitchFamily="2" charset="0"/>
                <a:cs typeface="Avenir LT Std 55 Roman" panose="020B0503020203020204" charset="0"/>
              </a:rPr>
              <a:t>Feitosa ADM, et al. Diretrizes Brasileiras de Hipertensão Arterial – 2020. </a:t>
            </a:r>
          </a:p>
          <a:p>
            <a:r>
              <a:rPr lang="pt-BR" sz="800" dirty="0">
                <a:latin typeface="Montserrat Medium" panose="00000600000000000000" pitchFamily="2" charset="0"/>
                <a:cs typeface="Avenir LT Std 55 Roman" panose="020B0503020203020204" charset="0"/>
              </a:rPr>
              <a:t>Arq. Bras. </a:t>
            </a:r>
            <a:r>
              <a:rPr lang="pt-BR" sz="800" dirty="0" err="1">
                <a:latin typeface="Montserrat Medium" panose="00000600000000000000" pitchFamily="2" charset="0"/>
                <a:cs typeface="Avenir LT Std 55 Roman" panose="020B0503020203020204" charset="0"/>
              </a:rPr>
              <a:t>Cardiol</a:t>
            </a:r>
            <a:r>
              <a:rPr lang="pt-BR" sz="800" dirty="0">
                <a:latin typeface="Montserrat Medium" panose="00000600000000000000" pitchFamily="2" charset="0"/>
                <a:cs typeface="Avenir LT Std 55 Roman" panose="020B0503020203020204" charset="0"/>
              </a:rPr>
              <a:t>. 2021;116(3):516-658.</a:t>
            </a:r>
            <a:endParaRPr lang="es-ES" sz="800" dirty="0">
              <a:latin typeface="Montserrat Medium" panose="00000600000000000000" pitchFamily="2" charset="0"/>
              <a:cs typeface="Avenir LT Std 55 Roman" panose="020B0503020203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8"/>
          <p:cNvSpPr txBox="1"/>
          <p:nvPr/>
        </p:nvSpPr>
        <p:spPr>
          <a:xfrm>
            <a:off x="291464" y="228447"/>
            <a:ext cx="9511887" cy="646331"/>
          </a:xfrm>
          <a:prstGeom prst="rect">
            <a:avLst/>
          </a:prstGeom>
          <a:noFill/>
        </p:spPr>
        <p:txBody>
          <a:bodyPr wrap="square" rtlCol="0">
            <a:spAutoFit/>
          </a:bodyPr>
          <a:lstStyle/>
          <a:p>
            <a:r>
              <a:rPr lang="pt-BR" altLang="en-US" sz="36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MENSAGENS PRINCIPAIS</a:t>
            </a:r>
          </a:p>
        </p:txBody>
      </p:sp>
      <p:sp>
        <p:nvSpPr>
          <p:cNvPr id="16" name="Text Box 12"/>
          <p:cNvSpPr txBox="1"/>
          <p:nvPr/>
        </p:nvSpPr>
        <p:spPr>
          <a:xfrm>
            <a:off x="987771" y="1224800"/>
            <a:ext cx="9707937" cy="4632037"/>
          </a:xfrm>
          <a:prstGeom prst="rect">
            <a:avLst/>
          </a:prstGeom>
          <a:noFill/>
        </p:spPr>
        <p:txBody>
          <a:bodyPr wrap="square" rtlCol="0">
            <a:spAutoFit/>
          </a:bodyPr>
          <a:lstStyle/>
          <a:p>
            <a:pPr marL="342900" indent="-342900">
              <a:spcAft>
                <a:spcPts val="1200"/>
              </a:spcAft>
              <a:buClr>
                <a:srgbClr val="C00000"/>
              </a:buClr>
              <a:buSzPct val="135000"/>
              <a:buFont typeface="Arial" panose="020B0604020202020204" pitchFamily="34" charset="0"/>
              <a:buChar char="•"/>
            </a:pP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Na ausência de sinais clínicos sugestivos de hipertensão secundária em adultos, as indicações para avaliação adicional incluem hipertensão arterial resistente, início precoce ou tardio de hipertensão arterial e/ou elevação súbita da PA.</a:t>
            </a:r>
            <a:endParaRPr lang="pt-BR" sz="1500" b="0" i="0" u="none" strike="noStrike" dirty="0">
              <a:solidFill>
                <a:schemeClr val="bg2">
                  <a:lumMod val="75000"/>
                </a:schemeClr>
              </a:solidFill>
              <a:effectLst/>
              <a:latin typeface="Montserrat" panose="00000500000000000000" pitchFamily="2" charset="0"/>
              <a:cs typeface="Montserrat SemiBold" panose="00000700000000000000" pitchFamily="2" charset="0"/>
            </a:endParaRPr>
          </a:p>
          <a:p>
            <a:pPr marL="342900" indent="-342900">
              <a:spcAft>
                <a:spcPts val="1200"/>
              </a:spcAft>
              <a:buClr>
                <a:srgbClr val="C00000"/>
              </a:buClr>
              <a:buSzPct val="135000"/>
              <a:buFont typeface="Arial" panose="020B0604020202020204" pitchFamily="34" charset="0"/>
              <a:buChar char="•"/>
            </a:pP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As principais causas da hipertensão arterial secundária não endócrina e endócrina, os sinais indicativos, os métodos de rastreamento e diagnóstico são apresentados nos quadros. 15.1-7</a:t>
            </a:r>
          </a:p>
          <a:p>
            <a:pPr marL="342900" indent="-342900">
              <a:spcAft>
                <a:spcPts val="1200"/>
              </a:spcAft>
              <a:buClr>
                <a:srgbClr val="C00000"/>
              </a:buClr>
              <a:buSzPct val="135000"/>
              <a:buFont typeface="Arial" panose="020B0604020202020204" pitchFamily="34" charset="0"/>
              <a:buChar char="•"/>
            </a:pP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A causa mais comum de hipertensão arterial secundária é o </a:t>
            </a:r>
            <a:r>
              <a:rPr lang="pt-BR" sz="1500" dirty="0" err="1">
                <a:solidFill>
                  <a:schemeClr val="bg2">
                    <a:lumMod val="75000"/>
                  </a:schemeClr>
                </a:solidFill>
                <a:effectLst/>
                <a:latin typeface="Montserrat" panose="00000500000000000000" pitchFamily="2" charset="0"/>
                <a:cs typeface="Montserrat SemiBold" panose="00000700000000000000" pitchFamily="2" charset="0"/>
                <a:sym typeface="+mn-ea"/>
              </a:rPr>
              <a:t>aldosteronismo</a:t>
            </a: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 primário (AP). </a:t>
            </a:r>
            <a:br>
              <a:rPr lang="pt-BR" sz="1500" dirty="0">
                <a:solidFill>
                  <a:schemeClr val="bg2">
                    <a:lumMod val="75000"/>
                  </a:schemeClr>
                </a:solidFill>
                <a:latin typeface="Montserrat" panose="00000500000000000000" pitchFamily="2" charset="0"/>
                <a:cs typeface="Montserrat SemiBold" panose="00000700000000000000" pitchFamily="2" charset="0"/>
                <a:sym typeface="+mn-ea"/>
              </a:rPr>
            </a:br>
            <a:r>
              <a:rPr lang="pt-BR" sz="1500" dirty="0">
                <a:solidFill>
                  <a:schemeClr val="bg2">
                    <a:lumMod val="75000"/>
                  </a:schemeClr>
                </a:solidFill>
                <a:latin typeface="Montserrat" panose="00000500000000000000" pitchFamily="2" charset="0"/>
                <a:cs typeface="Montserrat SemiBold" panose="00000700000000000000" pitchFamily="2" charset="0"/>
                <a:sym typeface="+mn-ea"/>
              </a:rPr>
              <a:t>A</a:t>
            </a: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 razão aldosterona / renina é o melhor teste inicial para indicação de avaliação adicional de AP.</a:t>
            </a:r>
            <a:b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b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HA paroxística com a tríade composta por cefaleia, sudorese e palpitações ocorre no </a:t>
            </a:r>
            <a:r>
              <a:rPr lang="pt-BR" sz="1500" dirty="0" err="1">
                <a:solidFill>
                  <a:schemeClr val="bg2">
                    <a:lumMod val="75000"/>
                  </a:schemeClr>
                </a:solidFill>
                <a:effectLst/>
                <a:latin typeface="Montserrat" panose="00000500000000000000" pitchFamily="2" charset="0"/>
                <a:cs typeface="Montserrat SemiBold" panose="00000700000000000000" pitchFamily="2" charset="0"/>
                <a:sym typeface="+mn-ea"/>
              </a:rPr>
              <a:t>feocromocitoma</a:t>
            </a: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a:t>
            </a:r>
          </a:p>
          <a:p>
            <a:pPr marL="342900" indent="-342900">
              <a:spcAft>
                <a:spcPts val="1200"/>
              </a:spcAft>
              <a:buClr>
                <a:srgbClr val="C00000"/>
              </a:buClr>
              <a:buSzPct val="135000"/>
              <a:buFont typeface="Arial" panose="020B0604020202020204" pitchFamily="34" charset="0"/>
              <a:buChar char="•"/>
            </a:pP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Estenose da artéria renal deve ser investigada quando ocorre aumento da creatinina ≥ 50% após uso de IECA ou BRA, HA grave de início recente em indivíduos &gt; 55 anos, presença de sopro abdominal, diferença de tamanho do rim contralateral &gt; 1,5 cm ou HA grave em pacientes com aterosclerose ou edema pulmonar recorrente. </a:t>
            </a:r>
            <a:b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b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Em adultos jovens com HA grave deve ser pesquisada displasia fibromuscular da artéria renal.</a:t>
            </a:r>
          </a:p>
          <a:p>
            <a:pPr marL="342900" indent="-342900">
              <a:spcAft>
                <a:spcPts val="1200"/>
              </a:spcAft>
              <a:buClr>
                <a:srgbClr val="C00000"/>
              </a:buClr>
              <a:buSzPct val="135000"/>
              <a:buFont typeface="Arial" panose="020B0604020202020204" pitchFamily="34" charset="0"/>
              <a:buChar char="•"/>
            </a:pP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Outras causas de hipertensão arterial secundária requerem métodos diagnósticos específicos, conhecimento especializado e experiência na interpretação de resultados. </a:t>
            </a:r>
            <a:b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br>
            <a:r>
              <a:rPr lang="pt-BR" sz="1500" dirty="0">
                <a:solidFill>
                  <a:schemeClr val="bg2">
                    <a:lumMod val="75000"/>
                  </a:schemeClr>
                </a:solidFill>
                <a:effectLst/>
                <a:latin typeface="Montserrat" panose="00000500000000000000" pitchFamily="2" charset="0"/>
                <a:cs typeface="Montserrat SemiBold" panose="00000700000000000000" pitchFamily="2" charset="0"/>
                <a:sym typeface="+mn-ea"/>
              </a:rPr>
              <a:t>O tratamento deve ser orientado por especialistas em centros de referência.</a:t>
            </a:r>
            <a:endParaRPr lang="pt-BR" sz="1500" b="0" i="0" u="none" strike="noStrike" spc="-80" dirty="0">
              <a:solidFill>
                <a:schemeClr val="bg2">
                  <a:lumMod val="75000"/>
                </a:schemeClr>
              </a:solidFill>
              <a:effectLst/>
              <a:latin typeface="Montserrat" panose="00000500000000000000" pitchFamily="2" charset="0"/>
              <a:cs typeface="Montserrat SemiBold" panose="00000700000000000000" pitchFamily="2" charset="0"/>
              <a:sym typeface="+mn-ea"/>
            </a:endParaRPr>
          </a:p>
        </p:txBody>
      </p:sp>
      <p:sp>
        <p:nvSpPr>
          <p:cNvPr id="4" name="Text Box 12">
            <a:extLst>
              <a:ext uri="{FF2B5EF4-FFF2-40B4-BE49-F238E27FC236}">
                <a16:creationId xmlns:a16="http://schemas.microsoft.com/office/drawing/2014/main" id="{7B2398FB-15BF-425A-B303-6AEBD7182439}"/>
              </a:ext>
            </a:extLst>
          </p:cNvPr>
          <p:cNvSpPr txBox="1"/>
          <p:nvPr/>
        </p:nvSpPr>
        <p:spPr>
          <a:xfrm>
            <a:off x="193963" y="6253318"/>
            <a:ext cx="5708074" cy="461665"/>
          </a:xfrm>
          <a:prstGeom prst="rect">
            <a:avLst/>
          </a:prstGeom>
          <a:noFill/>
        </p:spPr>
        <p:txBody>
          <a:bodyPr wrap="square" rtlCol="0">
            <a:spAutoFit/>
          </a:bodyPr>
          <a:lstStyle/>
          <a:p>
            <a:r>
              <a:rPr lang="pt-BR" sz="800" dirty="0">
                <a:latin typeface="Montserrat Medium" panose="00000600000000000000" pitchFamily="2" charset="0"/>
                <a:cs typeface="Avenir LT Std 55 Roman" panose="020B0503020203020204" charset="0"/>
              </a:rPr>
              <a:t>Barroso WKS, Rodrigues CIS, </a:t>
            </a:r>
            <a:r>
              <a:rPr lang="pt-BR" sz="800" dirty="0" err="1">
                <a:latin typeface="Montserrat Medium" panose="00000600000000000000" pitchFamily="2" charset="0"/>
                <a:cs typeface="Avenir LT Std 55 Roman" panose="020B0503020203020204" charset="0"/>
              </a:rPr>
              <a:t>Bortolotto</a:t>
            </a:r>
            <a:r>
              <a:rPr lang="pt-BR" sz="800" dirty="0">
                <a:latin typeface="Montserrat Medium" panose="00000600000000000000" pitchFamily="2" charset="0"/>
                <a:cs typeface="Avenir LT Std 55 Roman" panose="020B0503020203020204" charset="0"/>
              </a:rPr>
              <a:t> LA, Mota-Gomes MA, Brandão AA</a:t>
            </a:r>
            <a:r>
              <a:rPr lang="pt-BR" sz="800">
                <a:latin typeface="Montserrat Medium" panose="00000600000000000000" pitchFamily="2" charset="0"/>
                <a:cs typeface="Avenir LT Std 55 Roman" panose="020B0503020203020204" charset="0"/>
              </a:rPr>
              <a:t>, </a:t>
            </a:r>
          </a:p>
          <a:p>
            <a:r>
              <a:rPr lang="pt-BR" sz="800">
                <a:latin typeface="Montserrat Medium" panose="00000600000000000000" pitchFamily="2" charset="0"/>
                <a:cs typeface="Avenir LT Std 55 Roman" panose="020B0503020203020204" charset="0"/>
              </a:rPr>
              <a:t>Feitosa </a:t>
            </a:r>
            <a:r>
              <a:rPr lang="pt-BR" sz="800" dirty="0">
                <a:latin typeface="Montserrat Medium" panose="00000600000000000000" pitchFamily="2" charset="0"/>
                <a:cs typeface="Avenir LT Std 55 Roman" panose="020B0503020203020204" charset="0"/>
              </a:rPr>
              <a:t>ADM, et al. Diretrizes Brasileiras de Hipertensão Arterial – 2020. </a:t>
            </a:r>
          </a:p>
          <a:p>
            <a:r>
              <a:rPr lang="pt-BR" sz="800" dirty="0">
                <a:latin typeface="Montserrat Medium" panose="00000600000000000000" pitchFamily="2" charset="0"/>
                <a:cs typeface="Avenir LT Std 55 Roman" panose="020B0503020203020204" charset="0"/>
              </a:rPr>
              <a:t>Arq. Bras. </a:t>
            </a:r>
            <a:r>
              <a:rPr lang="pt-BR" sz="800" dirty="0" err="1">
                <a:latin typeface="Montserrat Medium" panose="00000600000000000000" pitchFamily="2" charset="0"/>
                <a:cs typeface="Avenir LT Std 55 Roman" panose="020B0503020203020204" charset="0"/>
              </a:rPr>
              <a:t>Cardiol</a:t>
            </a:r>
            <a:r>
              <a:rPr lang="pt-BR" sz="800" dirty="0">
                <a:latin typeface="Montserrat Medium" panose="00000600000000000000" pitchFamily="2" charset="0"/>
                <a:cs typeface="Avenir LT Std 55 Roman" panose="020B0503020203020204" charset="0"/>
              </a:rPr>
              <a:t>. 2021;116(3):516-658.</a:t>
            </a:r>
            <a:endParaRPr lang="es-ES" sz="800" dirty="0">
              <a:latin typeface="Montserrat Medium" panose="00000600000000000000" pitchFamily="2" charset="0"/>
              <a:cs typeface="Avenir LT Std 55 Roman" panose="020B0503020203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12" name="Rectangles 11"/>
          <p:cNvSpPr/>
          <p:nvPr/>
        </p:nvSpPr>
        <p:spPr>
          <a:xfrm>
            <a:off x="0" y="-97790"/>
            <a:ext cx="12342495" cy="6955790"/>
          </a:xfrm>
          <a:prstGeom prst="rect">
            <a:avLst/>
          </a:prstGeom>
          <a:solidFill>
            <a:schemeClr val="bg2">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3" name="Text Box 12"/>
          <p:cNvSpPr txBox="1"/>
          <p:nvPr/>
        </p:nvSpPr>
        <p:spPr>
          <a:xfrm>
            <a:off x="217169" y="3071356"/>
            <a:ext cx="6710045" cy="769441"/>
          </a:xfrm>
          <a:prstGeom prst="rect">
            <a:avLst/>
          </a:prstGeom>
          <a:noFill/>
        </p:spPr>
        <p:txBody>
          <a:bodyPr wrap="square" rtlCol="0">
            <a:spAutoFit/>
          </a:bodyPr>
          <a:lstStyle/>
          <a:p>
            <a:r>
              <a:rPr lang="pt-BR" altLang="en-US" sz="4400" dirty="0">
                <a:solidFill>
                  <a:schemeClr val="bg1"/>
                </a:solidFill>
                <a:latin typeface="Montserrat SemiBold" panose="00000700000000000000" pitchFamily="2" charset="0"/>
                <a:cs typeface="AvenirNext LT Pro Bold" panose="020B0804020202020204" charset="0"/>
              </a:rPr>
              <a:t>OBRIGADO</a:t>
            </a:r>
            <a:endParaRPr lang="pt-BR" altLang="en-US" sz="4400" dirty="0">
              <a:solidFill>
                <a:srgbClr val="F61D25"/>
              </a:solidFill>
              <a:latin typeface="Montserrat SemiBold" panose="00000700000000000000" pitchFamily="2" charset="0"/>
              <a:cs typeface="AvenirNext LT Pro Bold" panose="020B0804020202020204" charset="0"/>
            </a:endParaRPr>
          </a:p>
        </p:txBody>
      </p:sp>
      <p:sp>
        <p:nvSpPr>
          <p:cNvPr id="17" name="Rectangles 16"/>
          <p:cNvSpPr/>
          <p:nvPr/>
        </p:nvSpPr>
        <p:spPr>
          <a:xfrm rot="5400000">
            <a:off x="7886448" y="-473458"/>
            <a:ext cx="141792" cy="8770304"/>
          </a:xfrm>
          <a:prstGeom prst="rect">
            <a:avLst/>
          </a:prstGeom>
          <a:solidFill>
            <a:srgbClr val="F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pic>
        <p:nvPicPr>
          <p:cNvPr id="7" name="Imagem 6"/>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detail="2"/>
                    </a14:imgEffect>
                  </a14:imgLayer>
                </a14:imgProps>
              </a:ext>
            </a:extLst>
          </a:blip>
          <a:stretch>
            <a:fillRect/>
          </a:stretch>
        </p:blipFill>
        <p:spPr>
          <a:xfrm>
            <a:off x="6960977" y="2224968"/>
            <a:ext cx="2079365" cy="739148"/>
          </a:xfrm>
          <a:prstGeom prst="rect">
            <a:avLst/>
          </a:prstGeom>
        </p:spPr>
      </p:pic>
      <p:pic>
        <p:nvPicPr>
          <p:cNvPr id="8" name="Imagem 7"/>
          <p:cNvPicPr>
            <a:picLocks noChangeAspect="1"/>
          </p:cNvPicPr>
          <p:nvPr/>
        </p:nvPicPr>
        <p:blipFill>
          <a:blip r:embed="rId5"/>
          <a:stretch>
            <a:fillRect/>
          </a:stretch>
        </p:blipFill>
        <p:spPr>
          <a:xfrm>
            <a:off x="10110187" y="2281253"/>
            <a:ext cx="1315677" cy="626578"/>
          </a:xfrm>
          <a:prstGeom prst="rect">
            <a:avLst/>
          </a:prstGeom>
        </p:spPr>
      </p:pic>
      <p:pic>
        <p:nvPicPr>
          <p:cNvPr id="9" name="Imagem 8"/>
          <p:cNvPicPr>
            <a:picLocks noChangeAspect="1"/>
          </p:cNvPicPr>
          <p:nvPr/>
        </p:nvPicPr>
        <p:blipFill>
          <a:blip r:embed="rId6"/>
          <a:stretch>
            <a:fillRect/>
          </a:stretch>
        </p:blipFill>
        <p:spPr>
          <a:xfrm>
            <a:off x="6855923" y="1030411"/>
            <a:ext cx="3136495" cy="788842"/>
          </a:xfrm>
          <a:prstGeom prst="rect">
            <a:avLst/>
          </a:prstGeom>
        </p:spPr>
      </p:pic>
      <p:pic>
        <p:nvPicPr>
          <p:cNvPr id="11" name="Imagem 10"/>
          <p:cNvPicPr>
            <a:picLocks noChangeAspect="1"/>
          </p:cNvPicPr>
          <p:nvPr/>
        </p:nvPicPr>
        <p:blipFill>
          <a:blip r:embed="rId7"/>
          <a:stretch>
            <a:fillRect/>
          </a:stretch>
        </p:blipFill>
        <p:spPr>
          <a:xfrm>
            <a:off x="10250795" y="876682"/>
            <a:ext cx="1034459" cy="1008194"/>
          </a:xfrm>
          <a:prstGeom prst="rect">
            <a:avLst/>
          </a:prstGeom>
        </p:spPr>
      </p:pic>
      <p:sp>
        <p:nvSpPr>
          <p:cNvPr id="2" name="CaixaDeTexto 1"/>
          <p:cNvSpPr txBox="1"/>
          <p:nvPr/>
        </p:nvSpPr>
        <p:spPr>
          <a:xfrm>
            <a:off x="1370389" y="4697433"/>
            <a:ext cx="2838450" cy="1169551"/>
          </a:xfrm>
          <a:prstGeom prst="rect">
            <a:avLst/>
          </a:prstGeom>
          <a:noFill/>
        </p:spPr>
        <p:txBody>
          <a:bodyPr wrap="square" rtlCol="0">
            <a:spAutoFit/>
          </a:bodyPr>
          <a:lstStyle/>
          <a:p>
            <a:r>
              <a:rPr lang="pt-BR" dirty="0">
                <a:solidFill>
                  <a:schemeClr val="bg1"/>
                </a:solidFill>
                <a:latin typeface="Montserrat Medium" panose="00000600000000000000" pitchFamily="2" charset="0"/>
              </a:rPr>
              <a:t>CONTATO 1</a:t>
            </a:r>
          </a:p>
          <a:p>
            <a:endParaRPr lang="pt-BR" dirty="0">
              <a:solidFill>
                <a:schemeClr val="bg1"/>
              </a:solidFill>
              <a:latin typeface="Montserrat Medium" panose="00000600000000000000" pitchFamily="2" charset="0"/>
            </a:endParaRPr>
          </a:p>
          <a:p>
            <a:r>
              <a:rPr lang="pt-BR" dirty="0">
                <a:solidFill>
                  <a:schemeClr val="bg1"/>
                </a:solidFill>
                <a:latin typeface="Montserrat Medium" panose="00000600000000000000" pitchFamily="2" charset="0"/>
              </a:rPr>
              <a:t>CONTATO 2</a:t>
            </a:r>
          </a:p>
          <a:p>
            <a:endParaRPr lang="pt-BR" dirty="0">
              <a:solidFill>
                <a:schemeClr val="bg1"/>
              </a:solidFill>
              <a:latin typeface="Montserrat Medium" panose="00000600000000000000" pitchFamily="2" charset="0"/>
            </a:endParaRPr>
          </a:p>
          <a:p>
            <a:r>
              <a:rPr lang="pt-BR" dirty="0">
                <a:solidFill>
                  <a:schemeClr val="bg1"/>
                </a:solidFill>
                <a:latin typeface="Montserrat Medium" panose="00000600000000000000" pitchFamily="2" charset="0"/>
              </a:rPr>
              <a:t>CONTATO 3</a:t>
            </a:r>
          </a:p>
        </p:txBody>
      </p:sp>
      <p:sp>
        <p:nvSpPr>
          <p:cNvPr id="15" name="Shape 4804"/>
          <p:cNvSpPr/>
          <p:nvPr/>
        </p:nvSpPr>
        <p:spPr>
          <a:xfrm>
            <a:off x="1020353" y="4743613"/>
            <a:ext cx="279328" cy="203147"/>
          </a:xfrm>
          <a:custGeom>
            <a:avLst/>
            <a:gdLst/>
            <a:ahLst/>
            <a:cxnLst/>
            <a:rect l="0" t="0" r="0" b="0"/>
            <a:pathLst>
              <a:path w="120000" h="120000" extrusionOk="0">
                <a:moveTo>
                  <a:pt x="114544" y="105000"/>
                </a:moveTo>
                <a:cubicBezTo>
                  <a:pt x="114544" y="105444"/>
                  <a:pt x="114505" y="105877"/>
                  <a:pt x="114450" y="106305"/>
                </a:cubicBezTo>
                <a:lnTo>
                  <a:pt x="80772" y="60000"/>
                </a:lnTo>
                <a:lnTo>
                  <a:pt x="114450" y="13694"/>
                </a:lnTo>
                <a:cubicBezTo>
                  <a:pt x="114505" y="14122"/>
                  <a:pt x="114544" y="14555"/>
                  <a:pt x="114544" y="15000"/>
                </a:cubicBezTo>
                <a:cubicBezTo>
                  <a:pt x="114544" y="15000"/>
                  <a:pt x="114544" y="105000"/>
                  <a:pt x="114544" y="105000"/>
                </a:cubicBezTo>
                <a:close/>
                <a:moveTo>
                  <a:pt x="109088" y="112500"/>
                </a:moveTo>
                <a:lnTo>
                  <a:pt x="10911" y="112500"/>
                </a:lnTo>
                <a:cubicBezTo>
                  <a:pt x="10272" y="112500"/>
                  <a:pt x="9661" y="112322"/>
                  <a:pt x="9094" y="112044"/>
                </a:cubicBezTo>
                <a:lnTo>
                  <a:pt x="43083" y="65300"/>
                </a:lnTo>
                <a:lnTo>
                  <a:pt x="52444" y="78177"/>
                </a:lnTo>
                <a:cubicBezTo>
                  <a:pt x="54533" y="81050"/>
                  <a:pt x="57266" y="82483"/>
                  <a:pt x="60000" y="82483"/>
                </a:cubicBezTo>
                <a:cubicBezTo>
                  <a:pt x="62733" y="82483"/>
                  <a:pt x="65466" y="81050"/>
                  <a:pt x="67550" y="78177"/>
                </a:cubicBezTo>
                <a:lnTo>
                  <a:pt x="76916" y="65300"/>
                </a:lnTo>
                <a:lnTo>
                  <a:pt x="110911" y="112044"/>
                </a:lnTo>
                <a:cubicBezTo>
                  <a:pt x="110338" y="112322"/>
                  <a:pt x="109733" y="112500"/>
                  <a:pt x="109088" y="112500"/>
                </a:cubicBezTo>
                <a:moveTo>
                  <a:pt x="5455" y="105000"/>
                </a:moveTo>
                <a:lnTo>
                  <a:pt x="5455" y="15000"/>
                </a:lnTo>
                <a:cubicBezTo>
                  <a:pt x="5455" y="14555"/>
                  <a:pt x="5494" y="14122"/>
                  <a:pt x="5550" y="13694"/>
                </a:cubicBezTo>
                <a:lnTo>
                  <a:pt x="39227" y="60000"/>
                </a:lnTo>
                <a:lnTo>
                  <a:pt x="5550" y="106305"/>
                </a:lnTo>
                <a:cubicBezTo>
                  <a:pt x="5494" y="105877"/>
                  <a:pt x="5455" y="105444"/>
                  <a:pt x="5455" y="105000"/>
                </a:cubicBezTo>
                <a:moveTo>
                  <a:pt x="10911" y="7500"/>
                </a:moveTo>
                <a:lnTo>
                  <a:pt x="109088" y="7500"/>
                </a:lnTo>
                <a:cubicBezTo>
                  <a:pt x="109733" y="7500"/>
                  <a:pt x="110338" y="7677"/>
                  <a:pt x="110911" y="7961"/>
                </a:cubicBezTo>
                <a:lnTo>
                  <a:pt x="63694" y="72877"/>
                </a:lnTo>
                <a:cubicBezTo>
                  <a:pt x="62711" y="74233"/>
                  <a:pt x="61394" y="74983"/>
                  <a:pt x="60000" y="74983"/>
                </a:cubicBezTo>
                <a:cubicBezTo>
                  <a:pt x="58605" y="74983"/>
                  <a:pt x="57288" y="74233"/>
                  <a:pt x="56300" y="72877"/>
                </a:cubicBezTo>
                <a:lnTo>
                  <a:pt x="9094" y="7961"/>
                </a:lnTo>
                <a:cubicBezTo>
                  <a:pt x="9661" y="7677"/>
                  <a:pt x="10272" y="7500"/>
                  <a:pt x="10911" y="7500"/>
                </a:cubicBezTo>
                <a:moveTo>
                  <a:pt x="109088" y="0"/>
                </a:moveTo>
                <a:lnTo>
                  <a:pt x="10911" y="0"/>
                </a:lnTo>
                <a:cubicBezTo>
                  <a:pt x="4883" y="0"/>
                  <a:pt x="0" y="6716"/>
                  <a:pt x="0" y="15000"/>
                </a:cubicBezTo>
                <a:lnTo>
                  <a:pt x="0" y="105000"/>
                </a:lnTo>
                <a:cubicBezTo>
                  <a:pt x="0" y="113283"/>
                  <a:pt x="4883" y="120000"/>
                  <a:pt x="10911" y="120000"/>
                </a:cubicBezTo>
                <a:lnTo>
                  <a:pt x="109088" y="120000"/>
                </a:lnTo>
                <a:cubicBezTo>
                  <a:pt x="115116" y="120000"/>
                  <a:pt x="120000" y="113283"/>
                  <a:pt x="120000" y="105000"/>
                </a:cubicBezTo>
                <a:lnTo>
                  <a:pt x="120000" y="15000"/>
                </a:lnTo>
                <a:cubicBezTo>
                  <a:pt x="120000" y="6716"/>
                  <a:pt x="115116" y="0"/>
                  <a:pt x="109088" y="0"/>
                </a:cubicBezTo>
              </a:path>
            </a:pathLst>
          </a:custGeom>
          <a:solidFill>
            <a:schemeClr val="bg1"/>
          </a:solidFill>
          <a:ln>
            <a:noFill/>
          </a:ln>
        </p:spPr>
        <p:txBody>
          <a:bodyPr lIns="19038" tIns="19038" rIns="19038" bIns="19038" anchor="ctr" anchorCtr="0">
            <a:noAutofit/>
          </a:bodyPr>
          <a:lstStyle/>
          <a:p>
            <a:endParaRPr sz="1500" dirty="0">
              <a:solidFill>
                <a:schemeClr val="dk1"/>
              </a:solidFill>
              <a:latin typeface="Montserrat SemiBold" panose="00000700000000000000" pitchFamily="2" charset="0"/>
              <a:ea typeface="Lato"/>
              <a:cs typeface="Lato"/>
              <a:sym typeface="Lato"/>
            </a:endParaRPr>
          </a:p>
        </p:txBody>
      </p:sp>
      <p:sp>
        <p:nvSpPr>
          <p:cNvPr id="16" name="Shape 4833"/>
          <p:cNvSpPr/>
          <p:nvPr/>
        </p:nvSpPr>
        <p:spPr>
          <a:xfrm>
            <a:off x="1020351" y="5569218"/>
            <a:ext cx="279328" cy="279328"/>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moveTo>
                  <a:pt x="74611" y="51777"/>
                </a:moveTo>
                <a:cubicBezTo>
                  <a:pt x="66527" y="51777"/>
                  <a:pt x="65444" y="56644"/>
                  <a:pt x="65444" y="56644"/>
                </a:cubicBezTo>
                <a:lnTo>
                  <a:pt x="65455" y="51816"/>
                </a:lnTo>
                <a:lnTo>
                  <a:pt x="54544" y="51816"/>
                </a:lnTo>
                <a:lnTo>
                  <a:pt x="54544" y="81816"/>
                </a:lnTo>
                <a:lnTo>
                  <a:pt x="65455" y="81816"/>
                </a:lnTo>
                <a:lnTo>
                  <a:pt x="65455" y="65455"/>
                </a:lnTo>
                <a:cubicBezTo>
                  <a:pt x="65455" y="65455"/>
                  <a:pt x="65455" y="59961"/>
                  <a:pt x="70088" y="59961"/>
                </a:cubicBezTo>
                <a:cubicBezTo>
                  <a:pt x="72700" y="59961"/>
                  <a:pt x="73638" y="62400"/>
                  <a:pt x="73638" y="65455"/>
                </a:cubicBezTo>
                <a:lnTo>
                  <a:pt x="73638" y="81816"/>
                </a:lnTo>
                <a:lnTo>
                  <a:pt x="84544" y="81816"/>
                </a:lnTo>
                <a:lnTo>
                  <a:pt x="84544" y="65455"/>
                </a:lnTo>
                <a:cubicBezTo>
                  <a:pt x="84544" y="56916"/>
                  <a:pt x="80833" y="51777"/>
                  <a:pt x="74611" y="51777"/>
                </a:cubicBezTo>
                <a:moveTo>
                  <a:pt x="38183" y="81816"/>
                </a:moveTo>
                <a:lnTo>
                  <a:pt x="49050" y="81816"/>
                </a:lnTo>
                <a:lnTo>
                  <a:pt x="49050" y="51777"/>
                </a:lnTo>
                <a:lnTo>
                  <a:pt x="38183" y="51777"/>
                </a:lnTo>
                <a:cubicBezTo>
                  <a:pt x="38183" y="51777"/>
                  <a:pt x="38183" y="81816"/>
                  <a:pt x="38183" y="81816"/>
                </a:cubicBezTo>
                <a:close/>
                <a:moveTo>
                  <a:pt x="43616" y="38183"/>
                </a:moveTo>
                <a:cubicBezTo>
                  <a:pt x="40616" y="38183"/>
                  <a:pt x="38183" y="40627"/>
                  <a:pt x="38183" y="43644"/>
                </a:cubicBezTo>
                <a:cubicBezTo>
                  <a:pt x="38183" y="46661"/>
                  <a:pt x="40616" y="49105"/>
                  <a:pt x="43616" y="49105"/>
                </a:cubicBezTo>
                <a:cubicBezTo>
                  <a:pt x="46616" y="49105"/>
                  <a:pt x="49050" y="46661"/>
                  <a:pt x="49050" y="43644"/>
                </a:cubicBezTo>
                <a:cubicBezTo>
                  <a:pt x="49050" y="40627"/>
                  <a:pt x="46616" y="38183"/>
                  <a:pt x="43616" y="38183"/>
                </a:cubicBezTo>
              </a:path>
            </a:pathLst>
          </a:custGeom>
          <a:solidFill>
            <a:schemeClr val="bg1"/>
          </a:solidFill>
          <a:ln>
            <a:noFill/>
          </a:ln>
        </p:spPr>
        <p:txBody>
          <a:bodyPr lIns="19038" tIns="19038" rIns="19038" bIns="19038" anchor="ctr" anchorCtr="0">
            <a:noAutofit/>
          </a:bodyPr>
          <a:lstStyle/>
          <a:p>
            <a:endParaRPr sz="1500" dirty="0">
              <a:solidFill>
                <a:schemeClr val="dk1"/>
              </a:solidFill>
              <a:latin typeface="Montserrat SemiBold" panose="00000700000000000000" pitchFamily="2" charset="0"/>
              <a:ea typeface="Lato"/>
              <a:cs typeface="Lato"/>
              <a:sym typeface="Lato"/>
            </a:endParaRPr>
          </a:p>
        </p:txBody>
      </p:sp>
      <p:sp>
        <p:nvSpPr>
          <p:cNvPr id="18" name="Shape 4837"/>
          <p:cNvSpPr/>
          <p:nvPr/>
        </p:nvSpPr>
        <p:spPr>
          <a:xfrm>
            <a:off x="1020353" y="5137750"/>
            <a:ext cx="279328" cy="279328"/>
          </a:xfrm>
          <a:custGeom>
            <a:avLst/>
            <a:gdLst/>
            <a:ahLst/>
            <a:cxnLst/>
            <a:rect l="0" t="0" r="0" b="0"/>
            <a:pathLst>
              <a:path w="120000" h="120000" extrusionOk="0">
                <a:moveTo>
                  <a:pt x="81816" y="76361"/>
                </a:moveTo>
                <a:cubicBezTo>
                  <a:pt x="81816" y="79372"/>
                  <a:pt x="79372" y="81816"/>
                  <a:pt x="76361" y="81816"/>
                </a:cubicBezTo>
                <a:lnTo>
                  <a:pt x="43638" y="81816"/>
                </a:lnTo>
                <a:cubicBezTo>
                  <a:pt x="40627" y="81816"/>
                  <a:pt x="38183" y="79372"/>
                  <a:pt x="38183" y="76361"/>
                </a:cubicBezTo>
                <a:lnTo>
                  <a:pt x="38183" y="57272"/>
                </a:lnTo>
                <a:lnTo>
                  <a:pt x="43911" y="57272"/>
                </a:lnTo>
                <a:cubicBezTo>
                  <a:pt x="43761" y="58166"/>
                  <a:pt x="43638" y="59066"/>
                  <a:pt x="43638" y="60000"/>
                </a:cubicBezTo>
                <a:cubicBezTo>
                  <a:pt x="43638" y="69038"/>
                  <a:pt x="50961" y="76361"/>
                  <a:pt x="60000" y="76361"/>
                </a:cubicBezTo>
                <a:cubicBezTo>
                  <a:pt x="69033" y="76361"/>
                  <a:pt x="76361" y="69038"/>
                  <a:pt x="76361" y="60000"/>
                </a:cubicBezTo>
                <a:cubicBezTo>
                  <a:pt x="76361" y="59066"/>
                  <a:pt x="76238" y="58166"/>
                  <a:pt x="76088" y="57272"/>
                </a:cubicBezTo>
                <a:lnTo>
                  <a:pt x="81816" y="57272"/>
                </a:lnTo>
                <a:cubicBezTo>
                  <a:pt x="81816" y="57272"/>
                  <a:pt x="81816" y="76361"/>
                  <a:pt x="81816" y="76361"/>
                </a:cubicBezTo>
                <a:close/>
                <a:moveTo>
                  <a:pt x="60000" y="49088"/>
                </a:moveTo>
                <a:cubicBezTo>
                  <a:pt x="66022" y="49088"/>
                  <a:pt x="70911" y="53977"/>
                  <a:pt x="70911" y="60000"/>
                </a:cubicBezTo>
                <a:cubicBezTo>
                  <a:pt x="70911" y="66022"/>
                  <a:pt x="66022" y="70911"/>
                  <a:pt x="60000" y="70911"/>
                </a:cubicBezTo>
                <a:cubicBezTo>
                  <a:pt x="53977" y="70911"/>
                  <a:pt x="49088" y="66022"/>
                  <a:pt x="49088" y="60000"/>
                </a:cubicBezTo>
                <a:cubicBezTo>
                  <a:pt x="49088" y="53977"/>
                  <a:pt x="53977" y="49088"/>
                  <a:pt x="60000" y="49088"/>
                </a:cubicBezTo>
                <a:moveTo>
                  <a:pt x="70911" y="40911"/>
                </a:moveTo>
                <a:lnTo>
                  <a:pt x="79088" y="40911"/>
                </a:lnTo>
                <a:lnTo>
                  <a:pt x="79088" y="49088"/>
                </a:lnTo>
                <a:lnTo>
                  <a:pt x="70911" y="49088"/>
                </a:lnTo>
                <a:cubicBezTo>
                  <a:pt x="70911" y="49088"/>
                  <a:pt x="70911" y="40911"/>
                  <a:pt x="70911" y="40911"/>
                </a:cubicBezTo>
                <a:close/>
                <a:moveTo>
                  <a:pt x="76361" y="32727"/>
                </a:moveTo>
                <a:lnTo>
                  <a:pt x="43638" y="32727"/>
                </a:lnTo>
                <a:cubicBezTo>
                  <a:pt x="37611" y="32727"/>
                  <a:pt x="32727" y="37611"/>
                  <a:pt x="32727" y="43638"/>
                </a:cubicBezTo>
                <a:lnTo>
                  <a:pt x="32727" y="76361"/>
                </a:lnTo>
                <a:cubicBezTo>
                  <a:pt x="32727" y="82388"/>
                  <a:pt x="37611" y="87272"/>
                  <a:pt x="43638" y="87272"/>
                </a:cubicBezTo>
                <a:lnTo>
                  <a:pt x="76361" y="87272"/>
                </a:lnTo>
                <a:cubicBezTo>
                  <a:pt x="82388" y="87272"/>
                  <a:pt x="87272" y="82388"/>
                  <a:pt x="87272" y="76361"/>
                </a:cubicBezTo>
                <a:lnTo>
                  <a:pt x="87272" y="43638"/>
                </a:lnTo>
                <a:cubicBezTo>
                  <a:pt x="87272" y="37611"/>
                  <a:pt x="82388" y="32727"/>
                  <a:pt x="76361" y="32727"/>
                </a:cubicBezTo>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path>
            </a:pathLst>
          </a:custGeom>
          <a:solidFill>
            <a:schemeClr val="bg1"/>
          </a:solidFill>
          <a:ln>
            <a:noFill/>
          </a:ln>
        </p:spPr>
        <p:txBody>
          <a:bodyPr lIns="19038" tIns="19038" rIns="19038" bIns="19038" anchor="ctr" anchorCtr="0">
            <a:noAutofit/>
          </a:bodyPr>
          <a:lstStyle/>
          <a:p>
            <a:endParaRPr sz="1500" dirty="0">
              <a:solidFill>
                <a:schemeClr val="dk1"/>
              </a:solidFill>
              <a:latin typeface="Montserrat SemiBold" panose="00000700000000000000" pitchFamily="2" charset="0"/>
              <a:ea typeface="Lato"/>
              <a:cs typeface="Lato"/>
              <a:sym typeface="Lato"/>
            </a:endParaRPr>
          </a:p>
        </p:txBody>
      </p:sp>
      <p:pic>
        <p:nvPicPr>
          <p:cNvPr id="4" name="Imagem 3"/>
          <p:cNvPicPr>
            <a:picLocks noChangeAspect="1"/>
          </p:cNvPicPr>
          <p:nvPr/>
        </p:nvPicPr>
        <p:blipFill>
          <a:blip r:embed="rId8"/>
          <a:stretch>
            <a:fillRect/>
          </a:stretch>
        </p:blipFill>
        <p:spPr>
          <a:xfrm>
            <a:off x="9560402" y="6171396"/>
            <a:ext cx="432016" cy="432016"/>
          </a:xfrm>
          <a:prstGeom prst="rect">
            <a:avLst/>
          </a:prstGeom>
        </p:spPr>
      </p:pic>
      <p:sp>
        <p:nvSpPr>
          <p:cNvPr id="19" name="CaixaDeTexto 18"/>
          <p:cNvSpPr txBox="1"/>
          <p:nvPr/>
        </p:nvSpPr>
        <p:spPr>
          <a:xfrm>
            <a:off x="10048318" y="6110516"/>
            <a:ext cx="2245647" cy="553998"/>
          </a:xfrm>
          <a:prstGeom prst="rect">
            <a:avLst/>
          </a:prstGeom>
          <a:noFill/>
        </p:spPr>
        <p:txBody>
          <a:bodyPr wrap="square" rtlCol="0">
            <a:spAutoFit/>
          </a:bodyPr>
          <a:lstStyle/>
          <a:p>
            <a:r>
              <a:rPr lang="pt-BR" sz="1000" dirty="0">
                <a:solidFill>
                  <a:schemeClr val="bg1"/>
                </a:solidFill>
                <a:latin typeface="Montserrat Medium" panose="00000600000000000000" pitchFamily="2" charset="0"/>
              </a:rPr>
              <a:t>DESENVOLVIDO POR </a:t>
            </a:r>
            <a:br>
              <a:rPr lang="pt-BR" sz="1000" dirty="0">
                <a:solidFill>
                  <a:schemeClr val="bg1"/>
                </a:solidFill>
                <a:latin typeface="Montserrat Medium" panose="00000600000000000000" pitchFamily="2" charset="0"/>
              </a:rPr>
            </a:br>
            <a:r>
              <a:rPr lang="pt-BR" sz="1000" dirty="0">
                <a:solidFill>
                  <a:schemeClr val="bg1"/>
                </a:solidFill>
                <a:latin typeface="Montserrat Medium" panose="00000600000000000000" pitchFamily="2" charset="0"/>
              </a:rPr>
              <a:t>VALUAR PRÓ_MARKETING</a:t>
            </a:r>
            <a:br>
              <a:rPr lang="pt-BR" sz="1000" dirty="0">
                <a:solidFill>
                  <a:schemeClr val="bg1"/>
                </a:solidFill>
                <a:latin typeface="Montserrat Medium" panose="00000600000000000000" pitchFamily="2" charset="0"/>
              </a:rPr>
            </a:br>
            <a:r>
              <a:rPr lang="pt-BR" sz="1000" dirty="0">
                <a:solidFill>
                  <a:schemeClr val="bg1"/>
                </a:solidFill>
                <a:latin typeface="Montserrat Medium" panose="00000600000000000000" pitchFamily="2" charset="0"/>
              </a:rPr>
              <a:t>www.valuar.com.br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p:nvPr/>
        </p:nvSpPr>
        <p:spPr>
          <a:xfrm>
            <a:off x="291464" y="228447"/>
            <a:ext cx="10478136" cy="646331"/>
          </a:xfrm>
          <a:prstGeom prst="rect">
            <a:avLst/>
          </a:prstGeom>
          <a:noFill/>
        </p:spPr>
        <p:txBody>
          <a:bodyPr wrap="square" rtlCol="0">
            <a:spAutoFit/>
          </a:bodyPr>
          <a:lstStyle/>
          <a:p>
            <a:r>
              <a:rPr lang="pt-BR" altLang="en-US" sz="36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DECLARAÇÃO</a:t>
            </a:r>
          </a:p>
        </p:txBody>
      </p:sp>
      <p:sp>
        <p:nvSpPr>
          <p:cNvPr id="6" name="Text Box 19"/>
          <p:cNvSpPr txBox="1"/>
          <p:nvPr/>
        </p:nvSpPr>
        <p:spPr>
          <a:xfrm>
            <a:off x="1350009" y="750890"/>
            <a:ext cx="5960745" cy="368300"/>
          </a:xfrm>
          <a:prstGeom prst="rect">
            <a:avLst/>
          </a:prstGeom>
          <a:noFill/>
        </p:spPr>
        <p:txBody>
          <a:bodyPr wrap="square" rtlCol="0">
            <a:spAutoFit/>
          </a:bodyPr>
          <a:lstStyle/>
          <a:p>
            <a:r>
              <a:rPr lang="pt-BR" altLang="en-US" sz="1800" dirty="0">
                <a:latin typeface="Montserrat ExtraBold" panose="00000900000000000000" pitchFamily="2" charset="0"/>
                <a:ea typeface="Segoe UI Black" panose="020B0A02040204020203" pitchFamily="34" charset="0"/>
                <a:cs typeface="AvenirNext LT Pro Bold" panose="020B0804020202020204" charset="0"/>
              </a:rPr>
              <a:t>DE CONFLITO DE INTERESSES</a:t>
            </a:r>
          </a:p>
        </p:txBody>
      </p:sp>
      <p:sp>
        <p:nvSpPr>
          <p:cNvPr id="7" name="Text Box 12"/>
          <p:cNvSpPr txBox="1"/>
          <p:nvPr/>
        </p:nvSpPr>
        <p:spPr>
          <a:xfrm>
            <a:off x="1847273" y="1893793"/>
            <a:ext cx="8394608" cy="3216265"/>
          </a:xfrm>
          <a:prstGeom prst="rect">
            <a:avLst/>
          </a:prstGeom>
          <a:noFill/>
        </p:spPr>
        <p:txBody>
          <a:bodyPr wrap="square" rtlCol="0">
            <a:spAutoFit/>
          </a:bodyPr>
          <a:lstStyle/>
          <a:p>
            <a:pPr>
              <a:spcAft>
                <a:spcPts val="600"/>
              </a:spcAft>
              <a:buClr>
                <a:srgbClr val="C00000"/>
              </a:buClr>
              <a:buSzPct val="135000"/>
            </a:pPr>
            <a:r>
              <a:rPr lang="pt-BR" sz="1600" b="1" spc="-80" dirty="0">
                <a:solidFill>
                  <a:schemeClr val="tx1">
                    <a:lumMod val="75000"/>
                    <a:lumOff val="25000"/>
                  </a:schemeClr>
                </a:solidFill>
                <a:latin typeface="Montserrat Medium" panose="00000600000000000000" pitchFamily="2" charset="0"/>
                <a:cs typeface="Segoe UI Semibold" panose="020B0702040204020203" pitchFamily="34" charset="0"/>
              </a:rPr>
              <a:t>De acordo com a Resolução 1595/2000 do Conselho Federal de Medicina e com a RDC 96/2008 da ANVISA, declaro:</a:t>
            </a:r>
          </a:p>
          <a:p>
            <a:pPr>
              <a:spcAft>
                <a:spcPts val="600"/>
              </a:spcAft>
              <a:buClr>
                <a:srgbClr val="C00000"/>
              </a:buClr>
              <a:buSzPct val="135000"/>
            </a:pPr>
            <a:r>
              <a:rPr lang="pt-BR" sz="2000" b="1" i="0" dirty="0">
                <a:solidFill>
                  <a:srgbClr val="4C4C4C"/>
                </a:solidFill>
                <a:effectLst/>
                <a:latin typeface="Montserrat Medium" panose="00000600000000000000" pitchFamily="2" charset="0"/>
              </a:rPr>
              <a:t>🗸</a:t>
            </a:r>
            <a:r>
              <a:rPr lang="pt-BR" sz="1600" spc="-80" dirty="0">
                <a:solidFill>
                  <a:schemeClr val="tx1">
                    <a:lumMod val="75000"/>
                    <a:lumOff val="25000"/>
                  </a:schemeClr>
                </a:solidFill>
                <a:latin typeface="Montserrat Medium" panose="00000600000000000000" pitchFamily="2" charset="0"/>
                <a:cs typeface="Segoe UI Semibold" panose="020B0702040204020203" pitchFamily="34" charset="0"/>
              </a:rPr>
              <a:t>Palestrante de XXXXXX, XXXXXX, XXXXXX, XXXXXX, XXXXXXX e XXXXXXX.</a:t>
            </a:r>
          </a:p>
          <a:p>
            <a:pPr>
              <a:spcAft>
                <a:spcPts val="600"/>
              </a:spcAft>
              <a:buClr>
                <a:srgbClr val="C00000"/>
              </a:buClr>
              <a:buSzPct val="135000"/>
            </a:pPr>
            <a:r>
              <a:rPr lang="pt-BR" sz="2000" b="1" i="0" dirty="0">
                <a:solidFill>
                  <a:srgbClr val="4C4C4C"/>
                </a:solidFill>
                <a:effectLst/>
                <a:latin typeface="Montserrat Medium" panose="00000600000000000000" pitchFamily="2" charset="0"/>
              </a:rPr>
              <a:t>🗸</a:t>
            </a:r>
            <a:r>
              <a:rPr lang="pt-BR" sz="1600" i="0" dirty="0">
                <a:solidFill>
                  <a:srgbClr val="4C4C4C"/>
                </a:solidFill>
                <a:effectLst/>
                <a:latin typeface="Montserrat Medium" panose="00000600000000000000" pitchFamily="2" charset="0"/>
              </a:rPr>
              <a:t> </a:t>
            </a:r>
            <a:r>
              <a:rPr lang="pt-BR" sz="1600" spc="-80" dirty="0">
                <a:solidFill>
                  <a:schemeClr val="tx1">
                    <a:lumMod val="75000"/>
                    <a:lumOff val="25000"/>
                  </a:schemeClr>
                </a:solidFill>
                <a:latin typeface="Montserrat Medium" panose="00000600000000000000" pitchFamily="2" charset="0"/>
                <a:cs typeface="Segoe UI Semibold" panose="020B0702040204020203" pitchFamily="34" charset="0"/>
              </a:rPr>
              <a:t>Consultor da XXXXXXXX</a:t>
            </a:r>
          </a:p>
          <a:p>
            <a:pPr>
              <a:spcAft>
                <a:spcPts val="600"/>
              </a:spcAft>
              <a:buClr>
                <a:srgbClr val="C00000"/>
              </a:buClr>
              <a:buSzPct val="135000"/>
            </a:pPr>
            <a:endParaRPr lang="pt-BR" sz="1600" spc="-80" dirty="0">
              <a:solidFill>
                <a:schemeClr val="tx1">
                  <a:lumMod val="75000"/>
                  <a:lumOff val="25000"/>
                </a:schemeClr>
              </a:solidFill>
              <a:latin typeface="Montserrat Medium" panose="00000600000000000000" pitchFamily="2" charset="0"/>
              <a:cs typeface="Segoe UI Semibold" panose="020B0702040204020203" pitchFamily="34" charset="0"/>
            </a:endParaRPr>
          </a:p>
          <a:p>
            <a:pPr algn="ctr">
              <a:spcAft>
                <a:spcPts val="600"/>
              </a:spcAft>
              <a:buClr>
                <a:srgbClr val="C00000"/>
              </a:buClr>
              <a:buSzPct val="135000"/>
            </a:pPr>
            <a:r>
              <a:rPr lang="pt-BR" sz="1600" spc="-80" dirty="0">
                <a:solidFill>
                  <a:schemeClr val="tx1">
                    <a:lumMod val="75000"/>
                    <a:lumOff val="25000"/>
                  </a:schemeClr>
                </a:solidFill>
                <a:latin typeface="Montserrat Medium" panose="00000600000000000000" pitchFamily="2" charset="0"/>
                <a:cs typeface="Segoe UI Semibold" panose="020B0702040204020203" pitchFamily="34" charset="0"/>
              </a:rPr>
              <a:t>Os meus pré-requisitos para participar desta atividade são a autonomia do pensamento científico, a interdependência de opiniões e a liberdade de expressão.</a:t>
            </a:r>
          </a:p>
          <a:p>
            <a:pPr algn="ctr">
              <a:spcAft>
                <a:spcPts val="600"/>
              </a:spcAft>
              <a:buClr>
                <a:srgbClr val="C00000"/>
              </a:buClr>
              <a:buSzPct val="135000"/>
            </a:pPr>
            <a:endParaRPr lang="pt-BR" sz="1600" spc="-80" dirty="0">
              <a:solidFill>
                <a:schemeClr val="tx1">
                  <a:lumMod val="75000"/>
                  <a:lumOff val="25000"/>
                </a:schemeClr>
              </a:solidFill>
              <a:latin typeface="Montserrat Medium" panose="00000600000000000000" pitchFamily="2" charset="0"/>
              <a:cs typeface="Segoe UI Semibold" panose="020B0702040204020203" pitchFamily="34" charset="0"/>
            </a:endParaRPr>
          </a:p>
          <a:p>
            <a:pPr algn="ctr">
              <a:spcAft>
                <a:spcPts val="600"/>
              </a:spcAft>
              <a:buClr>
                <a:srgbClr val="C00000"/>
              </a:buClr>
              <a:buSzPct val="135000"/>
            </a:pPr>
            <a:r>
              <a:rPr lang="pt-BR" sz="1600" b="1" spc="-80" dirty="0">
                <a:solidFill>
                  <a:schemeClr val="tx1">
                    <a:lumMod val="75000"/>
                    <a:lumOff val="25000"/>
                  </a:schemeClr>
                </a:solidFill>
                <a:latin typeface="Montserrat Medium" panose="00000600000000000000" pitchFamily="2" charset="0"/>
                <a:cs typeface="Segoe UI Semibold" panose="020B0702040204020203" pitchFamily="34" charset="0"/>
              </a:rPr>
              <a:t>Nome Sobrenome</a:t>
            </a:r>
          </a:p>
          <a:p>
            <a:pPr algn="ctr">
              <a:spcAft>
                <a:spcPts val="600"/>
              </a:spcAft>
              <a:buClr>
                <a:srgbClr val="C00000"/>
              </a:buClr>
              <a:buSzPct val="135000"/>
            </a:pPr>
            <a:r>
              <a:rPr lang="pt-BR" sz="1600" b="1" spc="-80" dirty="0">
                <a:solidFill>
                  <a:schemeClr val="tx1">
                    <a:lumMod val="75000"/>
                    <a:lumOff val="25000"/>
                  </a:schemeClr>
                </a:solidFill>
                <a:latin typeface="Montserrat Medium" panose="00000600000000000000" pitchFamily="2" charset="0"/>
                <a:cs typeface="Segoe UI Semibold" panose="020B0702040204020203" pitchFamily="34" charset="0"/>
              </a:rPr>
              <a:t>CRM XXXXX</a:t>
            </a:r>
            <a:endParaRPr lang="en-US" sz="1600" b="1" spc="-80" dirty="0">
              <a:solidFill>
                <a:schemeClr val="tx1">
                  <a:lumMod val="75000"/>
                  <a:lumOff val="25000"/>
                </a:schemeClr>
              </a:solidFill>
              <a:latin typeface="Montserrat Medium" panose="00000600000000000000" pitchFamily="2" charset="0"/>
              <a:cs typeface="Segoe UI Semibold" panose="020B07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HIPERTENSÃO ARTERIAL SECUNDÁRIA</a:t>
            </a:r>
          </a:p>
        </p:txBody>
      </p:sp>
      <p:sp>
        <p:nvSpPr>
          <p:cNvPr id="22" name="Text Box 19"/>
          <p:cNvSpPr txBox="1"/>
          <p:nvPr/>
        </p:nvSpPr>
        <p:spPr>
          <a:xfrm>
            <a:off x="7001935" y="630786"/>
            <a:ext cx="2887801" cy="368300"/>
          </a:xfrm>
          <a:prstGeom prst="rect">
            <a:avLst/>
          </a:prstGeom>
          <a:noFill/>
        </p:spPr>
        <p:txBody>
          <a:bodyPr wrap="square" rtlCol="0">
            <a:spAutoFit/>
          </a:bodyPr>
          <a:lstStyle/>
          <a:p>
            <a:r>
              <a:rPr lang="pt-BR" altLang="en-US" sz="1800" dirty="0">
                <a:latin typeface="Montserrat ExtraBold" panose="00000900000000000000" pitchFamily="2" charset="0"/>
                <a:ea typeface="Segoe UI Black" panose="020B0A02040204020203" pitchFamily="34" charset="0"/>
                <a:cs typeface="AvenirNext LT Pro Bold" panose="020B0804020202020204" charset="0"/>
              </a:rPr>
              <a:t>INDÍCIOS</a:t>
            </a:r>
          </a:p>
        </p:txBody>
      </p:sp>
      <p:graphicFrame>
        <p:nvGraphicFramePr>
          <p:cNvPr id="8" name="Tabela 8"/>
          <p:cNvGraphicFramePr>
            <a:graphicFrameLocks noGrp="1"/>
          </p:cNvGraphicFramePr>
          <p:nvPr>
            <p:extLst>
              <p:ext uri="{D42A27DB-BD31-4B8C-83A1-F6EECF244321}">
                <p14:modId xmlns:p14="http://schemas.microsoft.com/office/powerpoint/2010/main" val="3100597143"/>
              </p:ext>
            </p:extLst>
          </p:nvPr>
        </p:nvGraphicFramePr>
        <p:xfrm>
          <a:off x="998220" y="1598815"/>
          <a:ext cx="10386060" cy="4081145"/>
        </p:xfrm>
        <a:graphic>
          <a:graphicData uri="http://schemas.openxmlformats.org/drawingml/2006/table">
            <a:tbl>
              <a:tblPr firstRow="1" bandRow="1">
                <a:tableStyleId>{BC89EF96-8CEA-46FF-86C4-4CE0E7609802}</a:tableStyleId>
              </a:tblPr>
              <a:tblGrid>
                <a:gridCol w="10386060">
                  <a:extLst>
                    <a:ext uri="{9D8B030D-6E8A-4147-A177-3AD203B41FA5}">
                      <a16:colId xmlns:a16="http://schemas.microsoft.com/office/drawing/2014/main" val="20000"/>
                    </a:ext>
                  </a:extLst>
                </a:gridCol>
              </a:tblGrid>
              <a:tr h="409575">
                <a:tc>
                  <a:txBody>
                    <a:bodyPr/>
                    <a:lstStyle/>
                    <a:p>
                      <a:pPr marL="71755">
                        <a:lnSpc>
                          <a:spcPct val="150000"/>
                        </a:lnSpc>
                      </a:pP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Hipertensão estágio 3 antes dos 30 anos ou após os 55 anos </a:t>
                      </a:r>
                      <a:endParaRPr lang="pt-BR" sz="1400" b="1" dirty="0">
                        <a:solidFill>
                          <a:schemeClr val="tx1">
                            <a:lumMod val="85000"/>
                            <a:lumOff val="15000"/>
                          </a:schemeClr>
                        </a:solidFill>
                        <a:effectLst/>
                        <a:latin typeface="Montserrat" panose="00000500000000000000" pitchFamily="2" charset="0"/>
                        <a:ea typeface="Times New Roman" panose="02020603050405020304" pitchFamily="18" charset="0"/>
                        <a:cs typeface="Montserrat Medium" panose="00000600000000000000" pitchFamily="2" charset="0"/>
                      </a:endParaRPr>
                    </a:p>
                  </a:txBody>
                  <a:tcPr marL="0" marR="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7665">
                <a:tc>
                  <a:txBody>
                    <a:bodyPr/>
                    <a:lstStyle/>
                    <a:p>
                      <a:pPr marL="71755">
                        <a:lnSpc>
                          <a:spcPct val="150000"/>
                        </a:lnSpc>
                      </a:pP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Hipertensão arterial resistente ou refratária</a:t>
                      </a:r>
                      <a:endParaRPr lang="pt-BR" sz="1400" b="1" dirty="0">
                        <a:solidFill>
                          <a:schemeClr val="tx1">
                            <a:lumMod val="85000"/>
                            <a:lumOff val="15000"/>
                          </a:schemeClr>
                        </a:solidFill>
                        <a:effectLst/>
                        <a:latin typeface="Montserrat" panose="00000500000000000000" pitchFamily="2" charset="0"/>
                        <a:ea typeface="Times New Roman" panose="02020603050405020304" pitchFamily="18" charset="0"/>
                        <a:cs typeface="Montserrat Medium" panose="00000600000000000000" pitchFamily="2" charset="0"/>
                      </a:endParaRPr>
                    </a:p>
                  </a:txBody>
                  <a:tcPr marL="0" marR="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10001"/>
                  </a:ext>
                </a:extLst>
              </a:tr>
              <a:tr h="367030">
                <a:tc>
                  <a:txBody>
                    <a:bodyPr/>
                    <a:lstStyle/>
                    <a:p>
                      <a:pPr marL="71755">
                        <a:lnSpc>
                          <a:spcPct val="150000"/>
                        </a:lnSpc>
                      </a:pP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Utilização de hormônios exógenos, fármacos ou drogas que possam elevar a PA (Quadro 15.7)</a:t>
                      </a:r>
                      <a:endParaRPr lang="pt-BR" sz="1400" b="1" dirty="0">
                        <a:solidFill>
                          <a:schemeClr val="tx1">
                            <a:lumMod val="85000"/>
                            <a:lumOff val="15000"/>
                          </a:schemeClr>
                        </a:solidFill>
                        <a:effectLst/>
                        <a:latin typeface="Montserrat" panose="00000500000000000000" pitchFamily="2" charset="0"/>
                        <a:ea typeface="Times New Roman" panose="02020603050405020304" pitchFamily="18" charset="0"/>
                        <a:cs typeface="Montserrat Medium" panose="00000600000000000000"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7030">
                <a:tc>
                  <a:txBody>
                    <a:bodyPr/>
                    <a:lstStyle/>
                    <a:p>
                      <a:pPr marL="71755">
                        <a:lnSpc>
                          <a:spcPct val="150000"/>
                        </a:lnSpc>
                      </a:pP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Tríade do </a:t>
                      </a:r>
                      <a:r>
                        <a:rPr lang="pt-BR" sz="1400" b="1" dirty="0" err="1">
                          <a:solidFill>
                            <a:schemeClr val="tx1">
                              <a:lumMod val="85000"/>
                              <a:lumOff val="15000"/>
                            </a:schemeClr>
                          </a:solidFill>
                          <a:effectLst/>
                          <a:latin typeface="Montserrat" panose="00000500000000000000" pitchFamily="2" charset="0"/>
                          <a:cs typeface="Montserrat Medium" panose="00000600000000000000" pitchFamily="2" charset="0"/>
                        </a:rPr>
                        <a:t>feocromocitoma</a:t>
                      </a: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 crises de palpitações, sudorese e cefaleia</a:t>
                      </a:r>
                      <a:endParaRPr lang="pt-BR" sz="1400" b="1" dirty="0">
                        <a:solidFill>
                          <a:schemeClr val="tx1">
                            <a:lumMod val="85000"/>
                            <a:lumOff val="15000"/>
                          </a:schemeClr>
                        </a:solidFill>
                        <a:effectLst/>
                        <a:latin typeface="Montserrat" panose="00000500000000000000" pitchFamily="2" charset="0"/>
                        <a:ea typeface="Times New Roman" panose="02020603050405020304" pitchFamily="18" charset="0"/>
                        <a:cs typeface="Montserrat Medium" panose="00000600000000000000"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10003"/>
                  </a:ext>
                </a:extLst>
              </a:tr>
              <a:tr h="367030">
                <a:tc>
                  <a:txBody>
                    <a:bodyPr/>
                    <a:lstStyle/>
                    <a:p>
                      <a:pPr marL="71755">
                        <a:lnSpc>
                          <a:spcPct val="150000"/>
                        </a:lnSpc>
                      </a:pP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Indícios de apneia obstrutiva do sono</a:t>
                      </a:r>
                      <a:endParaRPr lang="pt-BR" sz="1400" b="1" dirty="0">
                        <a:solidFill>
                          <a:schemeClr val="tx1">
                            <a:lumMod val="85000"/>
                            <a:lumOff val="15000"/>
                          </a:schemeClr>
                        </a:solidFill>
                        <a:effectLst/>
                        <a:latin typeface="Montserrat" panose="00000500000000000000" pitchFamily="2" charset="0"/>
                        <a:ea typeface="Times New Roman" panose="02020603050405020304" pitchFamily="18" charset="0"/>
                        <a:cs typeface="Montserrat Medium" panose="00000600000000000000"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7030">
                <a:tc>
                  <a:txBody>
                    <a:bodyPr/>
                    <a:lstStyle/>
                    <a:p>
                      <a:pPr marL="71755">
                        <a:lnSpc>
                          <a:spcPct val="150000"/>
                        </a:lnSpc>
                      </a:pP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Fácies típica ou biótipo de doenças que cursam com hipertensão arterial</a:t>
                      </a:r>
                      <a:endParaRPr lang="pt-BR" sz="1400" b="1" dirty="0">
                        <a:solidFill>
                          <a:schemeClr val="tx1">
                            <a:lumMod val="85000"/>
                            <a:lumOff val="15000"/>
                          </a:schemeClr>
                        </a:solidFill>
                        <a:effectLst/>
                        <a:latin typeface="Montserrat" panose="00000500000000000000" pitchFamily="2" charset="0"/>
                        <a:ea typeface="Times New Roman" panose="02020603050405020304" pitchFamily="18" charset="0"/>
                        <a:cs typeface="Montserrat Medium" panose="00000600000000000000"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10005"/>
                  </a:ext>
                </a:extLst>
              </a:tr>
              <a:tr h="367030">
                <a:tc>
                  <a:txBody>
                    <a:bodyPr/>
                    <a:lstStyle/>
                    <a:p>
                      <a:pPr marL="71755">
                        <a:lnSpc>
                          <a:spcPct val="150000"/>
                        </a:lnSpc>
                      </a:pP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Presença de sopros em territórios arteriais ou massas abdominais</a:t>
                      </a:r>
                      <a:endParaRPr lang="pt-BR" sz="1400" b="1" dirty="0">
                        <a:solidFill>
                          <a:schemeClr val="tx1">
                            <a:lumMod val="85000"/>
                            <a:lumOff val="15000"/>
                          </a:schemeClr>
                        </a:solidFill>
                        <a:effectLst/>
                        <a:latin typeface="Montserrat" panose="00000500000000000000" pitchFamily="2" charset="0"/>
                        <a:ea typeface="Times New Roman" panose="02020603050405020304" pitchFamily="18" charset="0"/>
                        <a:cs typeface="Montserrat Medium" panose="00000600000000000000"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7665">
                <a:tc>
                  <a:txBody>
                    <a:bodyPr/>
                    <a:lstStyle/>
                    <a:p>
                      <a:pPr marL="71755">
                        <a:lnSpc>
                          <a:spcPct val="150000"/>
                        </a:lnSpc>
                      </a:pP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Assimetria ou ausência de pulsos em MMII</a:t>
                      </a:r>
                      <a:endParaRPr lang="pt-BR" sz="1400" b="1" dirty="0">
                        <a:solidFill>
                          <a:schemeClr val="tx1">
                            <a:lumMod val="85000"/>
                            <a:lumOff val="15000"/>
                          </a:schemeClr>
                        </a:solidFill>
                        <a:effectLst/>
                        <a:latin typeface="Montserrat" panose="00000500000000000000" pitchFamily="2" charset="0"/>
                        <a:ea typeface="Times New Roman" panose="02020603050405020304" pitchFamily="18" charset="0"/>
                        <a:cs typeface="Montserrat Medium" panose="00000600000000000000"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10007"/>
                  </a:ext>
                </a:extLst>
              </a:tr>
              <a:tr h="367030">
                <a:tc>
                  <a:txBody>
                    <a:bodyPr/>
                    <a:lstStyle/>
                    <a:p>
                      <a:pPr marL="71755">
                        <a:lnSpc>
                          <a:spcPct val="150000"/>
                        </a:lnSpc>
                      </a:pP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Hipopotassemia espontânea ou severa induzida por diuréticos (&lt; 3,0 </a:t>
                      </a:r>
                      <a:r>
                        <a:rPr lang="pt-BR" sz="1400" b="1" dirty="0" err="1">
                          <a:solidFill>
                            <a:schemeClr val="tx1">
                              <a:lumMod val="85000"/>
                              <a:lumOff val="15000"/>
                            </a:schemeClr>
                          </a:solidFill>
                          <a:effectLst/>
                          <a:latin typeface="Montserrat" panose="00000500000000000000" pitchFamily="2" charset="0"/>
                          <a:cs typeface="Montserrat Medium" panose="00000600000000000000" pitchFamily="2" charset="0"/>
                        </a:rPr>
                        <a:t>mEq</a:t>
                      </a: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/L)</a:t>
                      </a:r>
                      <a:endParaRPr lang="pt-BR" sz="1400" b="1" dirty="0">
                        <a:solidFill>
                          <a:schemeClr val="tx1">
                            <a:lumMod val="85000"/>
                            <a:lumOff val="15000"/>
                          </a:schemeClr>
                        </a:solidFill>
                        <a:effectLst/>
                        <a:latin typeface="Montserrat" panose="00000500000000000000" pitchFamily="2" charset="0"/>
                        <a:ea typeface="Times New Roman" panose="02020603050405020304" pitchFamily="18" charset="0"/>
                        <a:cs typeface="Montserrat Medium" panose="00000600000000000000"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734060">
                <a:tc>
                  <a:txBody>
                    <a:bodyPr/>
                    <a:lstStyle/>
                    <a:p>
                      <a:pPr marL="71755">
                        <a:lnSpc>
                          <a:spcPct val="150000"/>
                        </a:lnSpc>
                      </a:pP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Exame de urina anormal (hematúria glomerular (</a:t>
                      </a:r>
                      <a:r>
                        <a:rPr lang="pt-BR" sz="1400" b="1" dirty="0" err="1">
                          <a:solidFill>
                            <a:schemeClr val="tx1">
                              <a:lumMod val="85000"/>
                              <a:lumOff val="15000"/>
                            </a:schemeClr>
                          </a:solidFill>
                          <a:effectLst/>
                          <a:latin typeface="Montserrat" panose="00000500000000000000" pitchFamily="2" charset="0"/>
                          <a:cs typeface="Montserrat Medium" panose="00000600000000000000" pitchFamily="2" charset="0"/>
                        </a:rPr>
                        <a:t>dismórfica</a:t>
                      </a: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 ou presença de </a:t>
                      </a:r>
                      <a:r>
                        <a:rPr lang="pt-BR" sz="1400" b="1" dirty="0" err="1">
                          <a:solidFill>
                            <a:schemeClr val="tx1">
                              <a:lumMod val="85000"/>
                              <a:lumOff val="15000"/>
                            </a:schemeClr>
                          </a:solidFill>
                          <a:effectLst/>
                          <a:latin typeface="Montserrat" panose="00000500000000000000" pitchFamily="2" charset="0"/>
                          <a:cs typeface="Montserrat Medium" panose="00000600000000000000" pitchFamily="2" charset="0"/>
                        </a:rPr>
                        <a:t>albuminúria</a:t>
                      </a:r>
                      <a:r>
                        <a:rPr lang="pt-BR" sz="1400" b="1" dirty="0">
                          <a:solidFill>
                            <a:schemeClr val="tx1">
                              <a:lumMod val="85000"/>
                              <a:lumOff val="15000"/>
                            </a:schemeClr>
                          </a:solidFill>
                          <a:effectLst/>
                          <a:latin typeface="Montserrat" panose="00000500000000000000" pitchFamily="2" charset="0"/>
                          <a:cs typeface="Montserrat Medium" panose="00000600000000000000" pitchFamily="2" charset="0"/>
                        </a:rPr>
                        <a:t>/proteinúria), diminuição do RFG estimado, aumento de creatinina sérica, ou alterações de imagem renal</a:t>
                      </a:r>
                      <a:endParaRPr lang="pt-BR" sz="1400" b="1" dirty="0">
                        <a:solidFill>
                          <a:schemeClr val="tx1">
                            <a:lumMod val="85000"/>
                            <a:lumOff val="15000"/>
                          </a:schemeClr>
                        </a:solidFill>
                        <a:effectLst/>
                        <a:latin typeface="Montserrat" panose="00000500000000000000" pitchFamily="2" charset="0"/>
                        <a:ea typeface="Times New Roman" panose="02020603050405020304" pitchFamily="18" charset="0"/>
                        <a:cs typeface="Montserrat Medium" panose="00000600000000000000"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10009"/>
                  </a:ext>
                </a:extLst>
              </a:tr>
            </a:tbl>
          </a:graphicData>
        </a:graphic>
      </p:graphicFrame>
      <p:sp>
        <p:nvSpPr>
          <p:cNvPr id="7" name="Text Box 12">
            <a:extLst>
              <a:ext uri="{FF2B5EF4-FFF2-40B4-BE49-F238E27FC236}">
                <a16:creationId xmlns:a16="http://schemas.microsoft.com/office/drawing/2014/main" id="{3C309565-EC88-44C4-8342-7D6C32912FA0}"/>
              </a:ext>
            </a:extLst>
          </p:cNvPr>
          <p:cNvSpPr txBox="1"/>
          <p:nvPr/>
        </p:nvSpPr>
        <p:spPr>
          <a:xfrm>
            <a:off x="157018" y="6029389"/>
            <a:ext cx="5708074" cy="507831"/>
          </a:xfrm>
          <a:prstGeom prst="rect">
            <a:avLst/>
          </a:prstGeom>
          <a:noFill/>
        </p:spPr>
        <p:txBody>
          <a:bodyPr wrap="square" rtlCol="0">
            <a:spAutoFit/>
          </a:bodyPr>
          <a:lstStyle/>
          <a:p>
            <a:r>
              <a:rPr lang="pt-BR" sz="900" dirty="0">
                <a:latin typeface="Montserrat Medium" panose="00000600000000000000" pitchFamily="2" charset="0"/>
                <a:cs typeface="Avenir LT Std 55 Roman" panose="020B0503020203020204" charset="0"/>
              </a:rPr>
              <a:t>Barroso WKS, Rodrigues CIS, </a:t>
            </a:r>
            <a:r>
              <a:rPr lang="pt-BR" sz="900" dirty="0" err="1">
                <a:latin typeface="Montserrat Medium" panose="00000600000000000000" pitchFamily="2" charset="0"/>
                <a:cs typeface="Avenir LT Std 55 Roman" panose="020B0503020203020204" charset="0"/>
              </a:rPr>
              <a:t>Bortolotto</a:t>
            </a:r>
            <a:r>
              <a:rPr lang="pt-BR" sz="900" dirty="0">
                <a:latin typeface="Montserrat Medium" panose="00000600000000000000" pitchFamily="2" charset="0"/>
                <a:cs typeface="Avenir LT Std 55 Roman" panose="020B0503020203020204" charset="0"/>
              </a:rPr>
              <a:t> LA, Mota-Gomes MA, Brandão AA, </a:t>
            </a:r>
          </a:p>
          <a:p>
            <a:r>
              <a:rPr lang="pt-BR" sz="900" dirty="0">
                <a:latin typeface="Montserrat Medium" panose="00000600000000000000" pitchFamily="2" charset="0"/>
                <a:cs typeface="Avenir LT Std 55 Roman" panose="020B0503020203020204" charset="0"/>
              </a:rPr>
              <a:t>Feitosa ADM, et al. Diretrizes Brasileiras de Hipertensão Arterial – 2020. </a:t>
            </a:r>
          </a:p>
          <a:p>
            <a:r>
              <a:rPr lang="pt-BR" sz="900" dirty="0">
                <a:latin typeface="Montserrat Medium" panose="00000600000000000000" pitchFamily="2" charset="0"/>
                <a:cs typeface="Avenir LT Std 55 Roman" panose="020B0503020203020204" charset="0"/>
              </a:rPr>
              <a:t>Arq. Bras. </a:t>
            </a:r>
            <a:r>
              <a:rPr lang="pt-BR" sz="900" dirty="0" err="1">
                <a:latin typeface="Montserrat Medium" panose="00000600000000000000" pitchFamily="2" charset="0"/>
                <a:cs typeface="Avenir LT Std 55 Roman" panose="020B0503020203020204" charset="0"/>
              </a:rPr>
              <a:t>Cardiol</a:t>
            </a:r>
            <a:r>
              <a:rPr lang="pt-BR" sz="900" dirty="0">
                <a:latin typeface="Montserrat Medium" panose="00000600000000000000" pitchFamily="2" charset="0"/>
                <a:cs typeface="Avenir LT Std 55 Roman" panose="020B0503020203020204" charset="0"/>
              </a:rPr>
              <a:t>. 2021;116(3):516-658.</a:t>
            </a:r>
            <a:endParaRPr lang="es-ES" sz="900" dirty="0">
              <a:latin typeface="Montserrat Medium" panose="00000600000000000000" pitchFamily="2" charset="0"/>
              <a:cs typeface="Avenir LT Std 55 Roman" panose="020B0503020203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PRINCIPAIS CAUSAS</a:t>
            </a:r>
          </a:p>
        </p:txBody>
      </p:sp>
      <p:sp>
        <p:nvSpPr>
          <p:cNvPr id="7" name="Text Box 16"/>
          <p:cNvSpPr txBox="1">
            <a:spLocks noChangeArrowheads="1"/>
          </p:cNvSpPr>
          <p:nvPr/>
        </p:nvSpPr>
        <p:spPr bwMode="auto">
          <a:xfrm>
            <a:off x="990917" y="1178959"/>
            <a:ext cx="10210165" cy="391795"/>
          </a:xfrm>
          <a:prstGeom prst="roundRect">
            <a:avLst/>
          </a:prstGeom>
          <a:solidFill>
            <a:srgbClr val="FFFFFF"/>
          </a:solidFill>
          <a:ln w="12700" cmpd="sng">
            <a:solidFill>
              <a:srgbClr val="C00000"/>
            </a:solidFill>
            <a:prstDash val="solid"/>
            <a:miter lim="800000"/>
          </a:ln>
        </p:spPr>
        <p:txBody>
          <a:bodyPr rot="0" vert="horz" wrap="square" lIns="91440" tIns="45720" rIns="91440" bIns="45720" anchor="t" anchorCtr="0" upright="1">
            <a:noAutofit/>
          </a:bodyPr>
          <a:lstStyle/>
          <a:p>
            <a:pPr marL="182880" algn="ctr"/>
            <a:r>
              <a:rPr lang="pt-BR" sz="1200" b="1" kern="1200" dirty="0">
                <a:solidFill>
                  <a:schemeClr val="tx1">
                    <a:lumMod val="85000"/>
                    <a:lumOff val="15000"/>
                  </a:schemeClr>
                </a:solidFill>
                <a:effectLst/>
                <a:latin typeface="Montserrat Black" panose="00000A00000000000000" charset="0"/>
                <a:ea typeface="Calibri" panose="020F0502020204030204" pitchFamily="34" charset="0"/>
                <a:cs typeface="Montserrat Black" panose="00000A00000000000000" charset="0"/>
              </a:rPr>
              <a:t> </a:t>
            </a:r>
            <a:r>
              <a:rPr lang="pt-BR" sz="1800" b="1" kern="1200" dirty="0">
                <a:solidFill>
                  <a:schemeClr val="tx1">
                    <a:lumMod val="85000"/>
                    <a:lumOff val="15000"/>
                  </a:schemeClr>
                </a:solidFill>
                <a:effectLst/>
                <a:latin typeface="Montserrat Black" panose="00000A00000000000000" charset="0"/>
                <a:ea typeface="Calibri" panose="020F0502020204030204" pitchFamily="34" charset="0"/>
                <a:cs typeface="Montserrat Black" panose="00000A00000000000000" charset="0"/>
              </a:rPr>
              <a:t>HIPERTENSÃO ARTERIAL SECUNDÁRIA</a:t>
            </a:r>
          </a:p>
        </p:txBody>
      </p:sp>
      <p:sp>
        <p:nvSpPr>
          <p:cNvPr id="5" name="Text Box 8"/>
          <p:cNvSpPr txBox="1">
            <a:spLocks noChangeArrowheads="1"/>
          </p:cNvSpPr>
          <p:nvPr/>
        </p:nvSpPr>
        <p:spPr bwMode="auto">
          <a:xfrm>
            <a:off x="990917" y="1846358"/>
            <a:ext cx="2302510" cy="615950"/>
          </a:xfrm>
          <a:prstGeom prst="roundRect">
            <a:avLst>
              <a:gd name="adj" fmla="val 11012"/>
            </a:avLst>
          </a:prstGeom>
          <a:solidFill>
            <a:srgbClr val="FFFFFF"/>
          </a:solidFill>
          <a:ln w="12700" cmpd="sng">
            <a:solidFill>
              <a:srgbClr val="C00000"/>
            </a:solidFill>
            <a:prstDash val="solid"/>
            <a:miter lim="800000"/>
          </a:ln>
        </p:spPr>
        <p:txBody>
          <a:bodyPr rot="0" vert="horz" wrap="square" lIns="91440" tIns="45720" rIns="91440" bIns="45720" anchor="ctr" anchorCtr="0" upright="1">
            <a:noAutofit/>
          </a:bodyPr>
          <a:lstStyle/>
          <a:p>
            <a:pPr algn="ctr"/>
            <a:r>
              <a:rPr lang="pt-BR" kern="1200" dirty="0">
                <a:solidFill>
                  <a:srgbClr val="C00000"/>
                </a:solidFill>
                <a:effectLst/>
                <a:latin typeface="Montserrat SemiBold" panose="00000700000000000000" pitchFamily="2" charset="0"/>
                <a:ea typeface="Calibri" panose="020F0502020204030204" pitchFamily="34" charset="0"/>
                <a:cs typeface="Montserrat SemiBold" panose="00000700000000000000" pitchFamily="2" charset="0"/>
              </a:rPr>
              <a:t>CAUSAS NÃO ENDÓCRINAS</a:t>
            </a:r>
          </a:p>
        </p:txBody>
      </p:sp>
      <p:sp>
        <p:nvSpPr>
          <p:cNvPr id="9" name="Text Box 9"/>
          <p:cNvSpPr txBox="1">
            <a:spLocks noChangeArrowheads="1"/>
          </p:cNvSpPr>
          <p:nvPr/>
        </p:nvSpPr>
        <p:spPr bwMode="auto">
          <a:xfrm>
            <a:off x="3427699" y="1846358"/>
            <a:ext cx="2720975" cy="615950"/>
          </a:xfrm>
          <a:prstGeom prst="roundRect">
            <a:avLst>
              <a:gd name="adj" fmla="val 9169"/>
            </a:avLst>
          </a:prstGeom>
          <a:solidFill>
            <a:srgbClr val="FFFFFF"/>
          </a:solidFill>
          <a:ln w="12700" cmpd="sng">
            <a:solidFill>
              <a:srgbClr val="C00000"/>
            </a:solidFill>
            <a:prstDash val="solid"/>
            <a:miter lim="800000"/>
          </a:ln>
        </p:spPr>
        <p:txBody>
          <a:bodyPr rot="0" vert="horz" wrap="square" lIns="91440" tIns="45720" rIns="91440" bIns="45720" anchor="ctr" anchorCtr="0" upright="1">
            <a:noAutofit/>
          </a:bodyPr>
          <a:lstStyle/>
          <a:p>
            <a:pPr algn="ctr"/>
            <a:r>
              <a:rPr lang="pt-BR" kern="1200" dirty="0">
                <a:solidFill>
                  <a:srgbClr val="C00000"/>
                </a:solidFill>
                <a:effectLst/>
                <a:latin typeface="Montserrat SemiBold" panose="00000700000000000000" pitchFamily="2" charset="0"/>
                <a:ea typeface="Calibri" panose="020F0502020204030204" pitchFamily="34" charset="0"/>
                <a:cs typeface="Montserrat SemiBold" panose="00000700000000000000" pitchFamily="2" charset="0"/>
              </a:rPr>
              <a:t>CAUSAS ENDÓCRINAS </a:t>
            </a:r>
          </a:p>
        </p:txBody>
      </p:sp>
      <p:sp>
        <p:nvSpPr>
          <p:cNvPr id="10" name="Text Box 10"/>
          <p:cNvSpPr txBox="1">
            <a:spLocks noChangeArrowheads="1"/>
          </p:cNvSpPr>
          <p:nvPr/>
        </p:nvSpPr>
        <p:spPr bwMode="auto">
          <a:xfrm>
            <a:off x="6282946" y="1838738"/>
            <a:ext cx="4918136" cy="623570"/>
          </a:xfrm>
          <a:prstGeom prst="roundRect">
            <a:avLst>
              <a:gd name="adj" fmla="val 7779"/>
            </a:avLst>
          </a:prstGeom>
          <a:solidFill>
            <a:srgbClr val="FFFFFF"/>
          </a:solidFill>
          <a:ln w="12700" cmpd="sng">
            <a:solidFill>
              <a:srgbClr val="C00000"/>
            </a:solidFill>
            <a:prstDash val="solid"/>
            <a:miter lim="800000"/>
          </a:ln>
        </p:spPr>
        <p:txBody>
          <a:bodyPr rot="0" vert="horz" wrap="square" lIns="91440" tIns="45720" rIns="91440" bIns="45720" anchor="ctr" anchorCtr="0" upright="1">
            <a:noAutofit/>
          </a:bodyPr>
          <a:lstStyle/>
          <a:p>
            <a:pPr algn="ctr"/>
            <a:r>
              <a:rPr lang="pt-BR" kern="1200" dirty="0">
                <a:solidFill>
                  <a:srgbClr val="C00000"/>
                </a:solidFill>
                <a:effectLst/>
                <a:latin typeface="Montserrat SemiBold" panose="00000700000000000000" pitchFamily="2" charset="0"/>
                <a:ea typeface="Calibri" panose="020F0502020204030204" pitchFamily="34" charset="0"/>
                <a:cs typeface="Montserrat SemiBold" panose="00000700000000000000" pitchFamily="2" charset="0"/>
              </a:rPr>
              <a:t>HORMÔNIOS EXÓGENOS, MEDICAMENTOS, DROGAS OU SUBSTÂNCIAS EXÓGENAS</a:t>
            </a:r>
          </a:p>
        </p:txBody>
      </p:sp>
      <p:sp>
        <p:nvSpPr>
          <p:cNvPr id="11" name="Text Box 2"/>
          <p:cNvSpPr txBox="1">
            <a:spLocks noChangeArrowheads="1"/>
          </p:cNvSpPr>
          <p:nvPr/>
        </p:nvSpPr>
        <p:spPr bwMode="auto">
          <a:xfrm>
            <a:off x="1006792" y="2763298"/>
            <a:ext cx="2286635" cy="1677035"/>
          </a:xfrm>
          <a:prstGeom prst="roundRect">
            <a:avLst>
              <a:gd name="adj" fmla="val 4000"/>
            </a:avLst>
          </a:prstGeom>
          <a:solidFill>
            <a:srgbClr val="FFFFFF"/>
          </a:solidFill>
          <a:ln w="12700" cmpd="sng">
            <a:solidFill>
              <a:srgbClr val="C00000"/>
            </a:solidFill>
            <a:prstDash val="solid"/>
            <a:miter lim="800000"/>
          </a:ln>
        </p:spPr>
        <p:txBody>
          <a:bodyPr rot="0" vert="horz" wrap="square" lIns="91440" tIns="45720" rIns="91440" bIns="45720" anchor="t" anchorCtr="0" upright="1">
            <a:noAutofit/>
          </a:bodyPr>
          <a:lstStyle/>
          <a:p>
            <a:pPr algn="l"/>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Doença renal crônica;</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Estenose da artéria renal;</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Apneia obstrutiva do sono;</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Coarctação da aorta;</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a:t>
            </a:r>
          </a:p>
          <a:p>
            <a:pPr algn="l"/>
            <a:r>
              <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a:t>
            </a:r>
          </a:p>
        </p:txBody>
      </p:sp>
      <p:sp>
        <p:nvSpPr>
          <p:cNvPr id="12" name="Text Box 4"/>
          <p:cNvSpPr txBox="1">
            <a:spLocks noChangeArrowheads="1"/>
          </p:cNvSpPr>
          <p:nvPr/>
        </p:nvSpPr>
        <p:spPr bwMode="auto">
          <a:xfrm>
            <a:off x="3427699" y="2762663"/>
            <a:ext cx="2720975" cy="2395855"/>
          </a:xfrm>
          <a:prstGeom prst="roundRect">
            <a:avLst>
              <a:gd name="adj" fmla="val 1632"/>
            </a:avLst>
          </a:prstGeom>
          <a:solidFill>
            <a:srgbClr val="FFFFFF"/>
          </a:solidFill>
          <a:ln w="12700" cmpd="sng">
            <a:solidFill>
              <a:srgbClr val="C00000"/>
            </a:solidFill>
            <a:prstDash val="solid"/>
            <a:miter lim="800000"/>
          </a:ln>
        </p:spPr>
        <p:txBody>
          <a:bodyPr rot="0" vert="horz" wrap="square" lIns="91440" tIns="45720" rIns="91440" bIns="45720" anchor="t" anchorCtr="0" upright="1">
            <a:noAutofit/>
          </a:bodyPr>
          <a:lstStyle/>
          <a:p>
            <a:pPr algn="l"/>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Hiperaldosteronismo primário;</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Feocromocitoma</a:t>
            </a:r>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e </a:t>
            </a:r>
            <a:r>
              <a:rPr lang="pt-BR" sz="1200"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paragangliomas;</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Hiper</a:t>
            </a:r>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e hipotireoidismo;</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Hiperparatireoidismo;</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Síndrome de </a:t>
            </a:r>
            <a:r>
              <a:rPr lang="pt-BR" sz="1200"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Cushing;</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Obesidade;</a:t>
            </a:r>
          </a:p>
          <a:p>
            <a:pPr algn="l"/>
            <a:r>
              <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Acromegalia;</a:t>
            </a:r>
          </a:p>
          <a:p>
            <a:pPr algn="l"/>
            <a:r>
              <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a:t>
            </a:r>
          </a:p>
          <a:p>
            <a:pPr algn="l"/>
            <a:r>
              <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a:t>
            </a:r>
          </a:p>
          <a:p>
            <a:pPr algn="l"/>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a:t>
            </a:r>
          </a:p>
        </p:txBody>
      </p:sp>
      <p:sp>
        <p:nvSpPr>
          <p:cNvPr id="13" name="Text Box 3"/>
          <p:cNvSpPr txBox="1">
            <a:spLocks noChangeArrowheads="1"/>
          </p:cNvSpPr>
          <p:nvPr/>
        </p:nvSpPr>
        <p:spPr bwMode="auto">
          <a:xfrm>
            <a:off x="6298821" y="2762663"/>
            <a:ext cx="4918136" cy="3361046"/>
          </a:xfrm>
          <a:prstGeom prst="roundRect">
            <a:avLst>
              <a:gd name="adj" fmla="val 1231"/>
            </a:avLst>
          </a:prstGeom>
          <a:noFill/>
          <a:ln w="12700" cmpd="sng">
            <a:solidFill>
              <a:srgbClr val="C00000"/>
            </a:solidFill>
            <a:prstDash val="solid"/>
            <a:miter lim="800000"/>
          </a:ln>
        </p:spPr>
        <p:txBody>
          <a:bodyPr rot="0" vert="horz" wrap="square" lIns="91440" tIns="45720" rIns="91440" bIns="45720" anchor="t" anchorCtr="0" upright="1">
            <a:noAutofit/>
          </a:bodyPr>
          <a:lstStyle/>
          <a:p>
            <a:pPr algn="l"/>
            <a:r>
              <a:rPr lang="pt-BR" sz="1200" b="1" kern="1200" dirty="0">
                <a:solidFill>
                  <a:srgbClr val="C00000"/>
                </a:solidFill>
                <a:effectLst/>
                <a:latin typeface="Montserrat SemiBold" panose="00000700000000000000" pitchFamily="2" charset="0"/>
                <a:ea typeface="Times New Roman" panose="02020603050405020304" pitchFamily="18" charset="0"/>
                <a:cs typeface="Montserrat SemiBold" panose="00000700000000000000" pitchFamily="2" charset="0"/>
              </a:rPr>
              <a:t>HORMÔNIOS EXÓGENOS</a:t>
            </a:r>
          </a:p>
          <a:p>
            <a:pPr algn="l"/>
            <a:r>
              <a:rPr lang="pt-BR" sz="1200"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Corticosteróides</a:t>
            </a:r>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Anticoncepcionais hormonais orais</a:t>
            </a:r>
            <a:r>
              <a:rPr lang="pt-BR" sz="1200" dirty="0">
                <a:solidFill>
                  <a:schemeClr val="bg2">
                    <a:lumMod val="75000"/>
                  </a:schemeClr>
                </a:solidFill>
                <a:latin typeface="Montserrat SemiBold" panose="00000700000000000000" pitchFamily="2" charset="0"/>
                <a:ea typeface="Times New Roman" panose="02020603050405020304" pitchFamily="18" charset="0"/>
                <a:cs typeface="Montserrat SemiBold" panose="00000700000000000000" pitchFamily="2" charset="0"/>
              </a:rPr>
              <a:t> e EPO;</a:t>
            </a:r>
          </a:p>
          <a:p>
            <a:pPr algn="l"/>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b="1" kern="1200" dirty="0">
                <a:solidFill>
                  <a:srgbClr val="C00000"/>
                </a:solidFill>
                <a:effectLst/>
                <a:latin typeface="Montserrat SemiBold" panose="00000700000000000000" pitchFamily="2" charset="0"/>
                <a:ea typeface="Times New Roman" panose="02020603050405020304" pitchFamily="18" charset="0"/>
                <a:cs typeface="Montserrat SemiBold" panose="00000700000000000000" pitchFamily="2" charset="0"/>
              </a:rPr>
              <a:t>FÁRMACOS E DROGAS</a:t>
            </a:r>
            <a:endParaRPr lang="pt-BR" sz="1200" dirty="0">
              <a:solidFill>
                <a:srgbClr val="C00000"/>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IMUNOSUPRESSORES: Ciclosporina e </a:t>
            </a:r>
            <a:r>
              <a:rPr lang="pt-BR" sz="1200"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tacrolimo;</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cap="all"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ANTI-INFLAMATÓRIOS NÃO ESTERÓIDES;</a:t>
            </a:r>
          </a:p>
          <a:p>
            <a:pPr algn="l"/>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cap="all" dirty="0">
                <a:solidFill>
                  <a:srgbClr val="C00000"/>
                </a:solidFill>
                <a:effectLst/>
                <a:latin typeface="Montserrat SemiBold" panose="00000700000000000000" pitchFamily="2" charset="0"/>
                <a:ea typeface="Times New Roman" panose="02020603050405020304" pitchFamily="18" charset="0"/>
                <a:cs typeface="Montserrat SemiBold" panose="00000700000000000000" pitchFamily="2" charset="0"/>
              </a:rPr>
              <a:t>SIMPATOMIMÉTICOS</a:t>
            </a:r>
          </a:p>
          <a:p>
            <a:pPr algn="l"/>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(descongestionantes)</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cap="all"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ANOREXÍGENOS SACIETÓGENOS: </a:t>
            </a:r>
            <a:r>
              <a:rPr lang="pt-BR" sz="1200"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Anfepramona</a:t>
            </a:r>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sibutramina;</a:t>
            </a:r>
          </a:p>
          <a:p>
            <a:pPr algn="l"/>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cap="all" dirty="0">
                <a:solidFill>
                  <a:srgbClr val="C00000"/>
                </a:solidFill>
                <a:effectLst/>
                <a:latin typeface="Montserrat SemiBold" panose="00000700000000000000" pitchFamily="2" charset="0"/>
                <a:ea typeface="Times New Roman" panose="02020603050405020304" pitchFamily="18" charset="0"/>
                <a:cs typeface="Montserrat SemiBold" panose="00000700000000000000" pitchFamily="2" charset="0"/>
              </a:rPr>
              <a:t>ANTIDEPRESSIVOS</a:t>
            </a:r>
          </a:p>
          <a:p>
            <a:pPr algn="l"/>
            <a:r>
              <a:rPr lang="pt-BR" sz="1200" kern="1200" cap="all"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I</a:t>
            </a:r>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nibidores da </a:t>
            </a:r>
            <a:r>
              <a:rPr lang="pt-BR" sz="1200" kern="1200" dirty="0" err="1">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monoaminooxidase</a:t>
            </a:r>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a:t>
            </a:r>
            <a:r>
              <a:rPr lang="pt-BR" sz="1200" dirty="0">
                <a:solidFill>
                  <a:schemeClr val="bg2">
                    <a:lumMod val="75000"/>
                  </a:schemeClr>
                </a:solidFill>
                <a:latin typeface="Montserrat SemiBold" panose="00000700000000000000" pitchFamily="2" charset="0"/>
                <a:ea typeface="Times New Roman" panose="02020603050405020304" pitchFamily="18" charset="0"/>
                <a:cs typeface="Montserrat SemiBold" panose="00000700000000000000" pitchFamily="2" charset="0"/>
              </a:rPr>
              <a:t> e </a:t>
            </a:r>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tricíclicos;</a:t>
            </a:r>
          </a:p>
          <a:p>
            <a:pPr algn="l"/>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b="1" kern="1200" cap="all" dirty="0">
                <a:solidFill>
                  <a:srgbClr val="C00000"/>
                </a:solidFill>
                <a:effectLst/>
                <a:latin typeface="Montserrat SemiBold" panose="00000700000000000000" pitchFamily="2" charset="0"/>
                <a:ea typeface="Times New Roman" panose="02020603050405020304" pitchFamily="18" charset="0"/>
                <a:cs typeface="Montserrat SemiBold" panose="00000700000000000000" pitchFamily="2" charset="0"/>
              </a:rPr>
              <a:t>SUBSTÂNCIAS EXÓGENAS</a:t>
            </a:r>
            <a:endParaRPr lang="pt-BR" sz="1200" b="1" dirty="0">
              <a:solidFill>
                <a:srgbClr val="C00000"/>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kern="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Álcool, Anfetaminas, cocaína e outras drogas ilícitas</a:t>
            </a:r>
            <a:endPar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endParaRPr>
          </a:p>
          <a:p>
            <a:pPr algn="l"/>
            <a:r>
              <a:rPr lang="pt-BR" sz="1200" dirty="0">
                <a:solidFill>
                  <a:schemeClr val="bg2">
                    <a:lumMod val="75000"/>
                  </a:schemeClr>
                </a:solidFill>
                <a:effectLst/>
                <a:latin typeface="Montserrat SemiBold" panose="00000700000000000000" pitchFamily="2" charset="0"/>
                <a:ea typeface="Times New Roman" panose="02020603050405020304" pitchFamily="18" charset="0"/>
                <a:cs typeface="Montserrat SemiBold" panose="00000700000000000000" pitchFamily="2" charset="0"/>
              </a:rPr>
              <a:t> </a:t>
            </a:r>
          </a:p>
        </p:txBody>
      </p:sp>
      <p:sp>
        <p:nvSpPr>
          <p:cNvPr id="21" name="Seta para baixo 4"/>
          <p:cNvSpPr/>
          <p:nvPr/>
        </p:nvSpPr>
        <p:spPr>
          <a:xfrm>
            <a:off x="2006595" y="1552692"/>
            <a:ext cx="250621" cy="322227"/>
          </a:xfrm>
          <a:prstGeom prst="downArrow">
            <a:avLst/>
          </a:prstGeom>
          <a:solidFill>
            <a:srgbClr val="C800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Montserrat" panose="00000500000000000000" pitchFamily="2" charset="0"/>
            </a:endParaRPr>
          </a:p>
        </p:txBody>
      </p:sp>
      <p:sp>
        <p:nvSpPr>
          <p:cNvPr id="18" name="Seta para baixo 4"/>
          <p:cNvSpPr/>
          <p:nvPr/>
        </p:nvSpPr>
        <p:spPr>
          <a:xfrm>
            <a:off x="8751448" y="1548882"/>
            <a:ext cx="250621" cy="322227"/>
          </a:xfrm>
          <a:prstGeom prst="downArrow">
            <a:avLst/>
          </a:prstGeom>
          <a:solidFill>
            <a:srgbClr val="C800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Montserrat" panose="00000500000000000000" pitchFamily="2" charset="0"/>
            </a:endParaRPr>
          </a:p>
        </p:txBody>
      </p:sp>
      <p:sp>
        <p:nvSpPr>
          <p:cNvPr id="19" name="Seta para baixo 4"/>
          <p:cNvSpPr/>
          <p:nvPr/>
        </p:nvSpPr>
        <p:spPr>
          <a:xfrm>
            <a:off x="4886743" y="1552692"/>
            <a:ext cx="250621" cy="322227"/>
          </a:xfrm>
          <a:prstGeom prst="downArrow">
            <a:avLst/>
          </a:prstGeom>
          <a:solidFill>
            <a:srgbClr val="C800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Montserrat" panose="00000500000000000000" pitchFamily="2" charset="0"/>
            </a:endParaRPr>
          </a:p>
        </p:txBody>
      </p:sp>
      <p:sp>
        <p:nvSpPr>
          <p:cNvPr id="20" name="Seta para baixo 4"/>
          <p:cNvSpPr/>
          <p:nvPr/>
        </p:nvSpPr>
        <p:spPr>
          <a:xfrm>
            <a:off x="2006594" y="2462308"/>
            <a:ext cx="250621" cy="322227"/>
          </a:xfrm>
          <a:prstGeom prst="downArrow">
            <a:avLst/>
          </a:prstGeom>
          <a:solidFill>
            <a:srgbClr val="C800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Montserrat" panose="00000500000000000000" pitchFamily="2" charset="0"/>
            </a:endParaRPr>
          </a:p>
        </p:txBody>
      </p:sp>
      <p:sp>
        <p:nvSpPr>
          <p:cNvPr id="16" name="Text Box 12">
            <a:extLst>
              <a:ext uri="{FF2B5EF4-FFF2-40B4-BE49-F238E27FC236}">
                <a16:creationId xmlns:a16="http://schemas.microsoft.com/office/drawing/2014/main" id="{9D6A6ACD-AF44-4A5E-AA34-DC68805ACB2F}"/>
              </a:ext>
            </a:extLst>
          </p:cNvPr>
          <p:cNvSpPr txBox="1"/>
          <p:nvPr/>
        </p:nvSpPr>
        <p:spPr>
          <a:xfrm>
            <a:off x="157018" y="6029389"/>
            <a:ext cx="5708074" cy="507831"/>
          </a:xfrm>
          <a:prstGeom prst="rect">
            <a:avLst/>
          </a:prstGeom>
          <a:noFill/>
        </p:spPr>
        <p:txBody>
          <a:bodyPr wrap="square" rtlCol="0">
            <a:spAutoFit/>
          </a:bodyPr>
          <a:lstStyle/>
          <a:p>
            <a:r>
              <a:rPr lang="pt-BR" sz="900" dirty="0">
                <a:latin typeface="Montserrat Medium" panose="00000600000000000000" pitchFamily="2" charset="0"/>
                <a:cs typeface="Avenir LT Std 55 Roman" panose="020B0503020203020204" charset="0"/>
              </a:rPr>
              <a:t>Barroso WKS, Rodrigues CIS, </a:t>
            </a:r>
            <a:r>
              <a:rPr lang="pt-BR" sz="900" dirty="0" err="1">
                <a:latin typeface="Montserrat Medium" panose="00000600000000000000" pitchFamily="2" charset="0"/>
                <a:cs typeface="Avenir LT Std 55 Roman" panose="020B0503020203020204" charset="0"/>
              </a:rPr>
              <a:t>Bortolotto</a:t>
            </a:r>
            <a:r>
              <a:rPr lang="pt-BR" sz="900" dirty="0">
                <a:latin typeface="Montserrat Medium" panose="00000600000000000000" pitchFamily="2" charset="0"/>
                <a:cs typeface="Avenir LT Std 55 Roman" panose="020B0503020203020204" charset="0"/>
              </a:rPr>
              <a:t> LA, Mota-Gomes MA, Brandão AA, </a:t>
            </a:r>
          </a:p>
          <a:p>
            <a:r>
              <a:rPr lang="pt-BR" sz="900" dirty="0">
                <a:latin typeface="Montserrat Medium" panose="00000600000000000000" pitchFamily="2" charset="0"/>
                <a:cs typeface="Avenir LT Std 55 Roman" panose="020B0503020203020204" charset="0"/>
              </a:rPr>
              <a:t>Feitosa ADM, et al. Diretrizes Brasileiras de Hipertensão Arterial – 2020. </a:t>
            </a:r>
          </a:p>
          <a:p>
            <a:r>
              <a:rPr lang="pt-BR" sz="900" dirty="0">
                <a:latin typeface="Montserrat Medium" panose="00000600000000000000" pitchFamily="2" charset="0"/>
                <a:cs typeface="Avenir LT Std 55 Roman" panose="020B0503020203020204" charset="0"/>
              </a:rPr>
              <a:t>Arq. Bras. </a:t>
            </a:r>
            <a:r>
              <a:rPr lang="pt-BR" sz="900" dirty="0" err="1">
                <a:latin typeface="Montserrat Medium" panose="00000600000000000000" pitchFamily="2" charset="0"/>
                <a:cs typeface="Avenir LT Std 55 Roman" panose="020B0503020203020204" charset="0"/>
              </a:rPr>
              <a:t>Cardiol</a:t>
            </a:r>
            <a:r>
              <a:rPr lang="pt-BR" sz="900" dirty="0">
                <a:latin typeface="Montserrat Medium" panose="00000600000000000000" pitchFamily="2" charset="0"/>
                <a:cs typeface="Avenir LT Std 55 Roman" panose="020B0503020203020204" charset="0"/>
              </a:rPr>
              <a:t>. 2021;116(3):516-658.</a:t>
            </a:r>
            <a:endParaRPr lang="es-ES" sz="900" dirty="0">
              <a:latin typeface="Montserrat Medium" panose="00000600000000000000" pitchFamily="2" charset="0"/>
              <a:cs typeface="Avenir LT Std 55 Roman" panose="020B0503020203020204" charset="0"/>
            </a:endParaRPr>
          </a:p>
        </p:txBody>
      </p:sp>
      <p:sp>
        <p:nvSpPr>
          <p:cNvPr id="17" name="Text Box 19">
            <a:extLst>
              <a:ext uri="{FF2B5EF4-FFF2-40B4-BE49-F238E27FC236}">
                <a16:creationId xmlns:a16="http://schemas.microsoft.com/office/drawing/2014/main" id="{D02E7B1E-CFE7-490D-BF72-2BBB481F6745}"/>
              </a:ext>
            </a:extLst>
          </p:cNvPr>
          <p:cNvSpPr txBox="1"/>
          <p:nvPr/>
        </p:nvSpPr>
        <p:spPr>
          <a:xfrm>
            <a:off x="2255174" y="675928"/>
            <a:ext cx="9563735" cy="369332"/>
          </a:xfrm>
          <a:prstGeom prst="rect">
            <a:avLst/>
          </a:prstGeom>
          <a:noFill/>
        </p:spPr>
        <p:txBody>
          <a:bodyPr wrap="square" rtlCol="0">
            <a:spAutoFit/>
          </a:bodyPr>
          <a:lstStyle/>
          <a:p>
            <a:r>
              <a:rPr lang="pt-BR" altLang="en-US" sz="1800" dirty="0">
                <a:latin typeface="Montserrat ExtraBold" panose="00000900000000000000" pitchFamily="2" charset="0"/>
                <a:ea typeface="Segoe UI Black" panose="020B0A02040204020203" pitchFamily="34" charset="0"/>
                <a:cs typeface="AvenirNext LT Pro Bold" panose="020B0804020202020204" charset="0"/>
              </a:rPr>
              <a:t>DE HIPERTENSÃO SECUNDÁRIA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PRINCIPAIS CAUSAS DE HIPERTENSÃO SECUNDÁRIA </a:t>
            </a:r>
          </a:p>
        </p:txBody>
      </p:sp>
      <p:graphicFrame>
        <p:nvGraphicFramePr>
          <p:cNvPr id="5" name="Tabela 4"/>
          <p:cNvGraphicFramePr>
            <a:graphicFrameLocks noGrp="1"/>
          </p:cNvGraphicFramePr>
          <p:nvPr>
            <p:extLst>
              <p:ext uri="{D42A27DB-BD31-4B8C-83A1-F6EECF244321}">
                <p14:modId xmlns:p14="http://schemas.microsoft.com/office/powerpoint/2010/main" val="395638612"/>
              </p:ext>
            </p:extLst>
          </p:nvPr>
        </p:nvGraphicFramePr>
        <p:xfrm>
          <a:off x="817938" y="1204865"/>
          <a:ext cx="10779760" cy="4715320"/>
        </p:xfrm>
        <a:graphic>
          <a:graphicData uri="http://schemas.openxmlformats.org/drawingml/2006/table">
            <a:tbl>
              <a:tblPr firstRow="1" firstCol="1" bandRow="1">
                <a:tableStyleId>{BC89EF96-8CEA-46FF-86C4-4CE0E7609802}</a:tableStyleId>
              </a:tblPr>
              <a:tblGrid>
                <a:gridCol w="3904615">
                  <a:extLst>
                    <a:ext uri="{9D8B030D-6E8A-4147-A177-3AD203B41FA5}">
                      <a16:colId xmlns:a16="http://schemas.microsoft.com/office/drawing/2014/main" val="20000"/>
                    </a:ext>
                  </a:extLst>
                </a:gridCol>
                <a:gridCol w="1849120">
                  <a:extLst>
                    <a:ext uri="{9D8B030D-6E8A-4147-A177-3AD203B41FA5}">
                      <a16:colId xmlns:a16="http://schemas.microsoft.com/office/drawing/2014/main" val="20001"/>
                    </a:ext>
                  </a:extLst>
                </a:gridCol>
                <a:gridCol w="5026025">
                  <a:extLst>
                    <a:ext uri="{9D8B030D-6E8A-4147-A177-3AD203B41FA5}">
                      <a16:colId xmlns:a16="http://schemas.microsoft.com/office/drawing/2014/main" val="20002"/>
                    </a:ext>
                  </a:extLst>
                </a:gridCol>
              </a:tblGrid>
              <a:tr h="228600">
                <a:tc>
                  <a:txBody>
                    <a:bodyPr/>
                    <a:lstStyle/>
                    <a:p>
                      <a:pPr algn="ctr">
                        <a:lnSpc>
                          <a:spcPts val="1800"/>
                        </a:lnSpc>
                      </a:pPr>
                      <a:r>
                        <a:rPr lang="pt-BR" sz="1100" b="1" dirty="0">
                          <a:solidFill>
                            <a:srgbClr val="C00000"/>
                          </a:solidFill>
                          <a:effectLst/>
                          <a:latin typeface="Montserrat" panose="00000500000000000000" pitchFamily="2" charset="0"/>
                        </a:rPr>
                        <a:t>ACHADOS CLÍNICOS</a:t>
                      </a:r>
                      <a:endParaRPr lang="pt-BR" sz="1100" b="1"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800"/>
                        </a:lnSpc>
                      </a:pPr>
                      <a:r>
                        <a:rPr lang="pt-BR" sz="1100" b="1" dirty="0">
                          <a:solidFill>
                            <a:srgbClr val="C00000"/>
                          </a:solidFill>
                          <a:effectLst/>
                          <a:latin typeface="Montserrat" panose="00000500000000000000" pitchFamily="2" charset="0"/>
                        </a:rPr>
                        <a:t>SUSPEITA DIAGNÓSTICA</a:t>
                      </a: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800"/>
                        </a:lnSpc>
                      </a:pPr>
                      <a:r>
                        <a:rPr lang="pt-BR" sz="1100" b="1" dirty="0">
                          <a:solidFill>
                            <a:srgbClr val="C00000"/>
                          </a:solidFill>
                          <a:effectLst/>
                          <a:latin typeface="Montserrat" panose="00000500000000000000" pitchFamily="2" charset="0"/>
                        </a:rPr>
                        <a:t>ACHADOS ADICIONAIS</a:t>
                      </a: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8600">
                <a:tc gridSpan="3">
                  <a:txBody>
                    <a:bodyPr/>
                    <a:lstStyle/>
                    <a:p>
                      <a:pPr algn="ctr">
                        <a:lnSpc>
                          <a:spcPts val="1800"/>
                        </a:lnSpc>
                      </a:pPr>
                      <a:r>
                        <a:rPr lang="pt-BR" sz="1000" b="1" dirty="0">
                          <a:solidFill>
                            <a:schemeClr val="tx1">
                              <a:lumMod val="85000"/>
                              <a:lumOff val="15000"/>
                            </a:schemeClr>
                          </a:solidFill>
                          <a:effectLst/>
                          <a:latin typeface="Montserrat" panose="00000500000000000000" pitchFamily="2" charset="0"/>
                        </a:rPr>
                        <a:t>CAUSAS NÃO ENDÓCRINAS</a:t>
                      </a:r>
                      <a:endParaRPr lang="pt-BR" sz="1000" b="1"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alpha val="2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706755">
                <a:tc>
                  <a:txBody>
                    <a:bodyPr/>
                    <a:lstStyle/>
                    <a:p>
                      <a:pPr algn="just">
                        <a:lnSpc>
                          <a:spcPts val="1800"/>
                        </a:lnSpc>
                      </a:pPr>
                      <a:r>
                        <a:rPr lang="pt-BR" sz="1000" b="0" dirty="0">
                          <a:solidFill>
                            <a:schemeClr val="tx1">
                              <a:lumMod val="85000"/>
                              <a:lumOff val="15000"/>
                            </a:schemeClr>
                          </a:solidFill>
                          <a:effectLst/>
                          <a:latin typeface="Montserrat" panose="00000500000000000000" pitchFamily="2" charset="0"/>
                        </a:rPr>
                        <a:t>Edema, anemia, anorexia, fadiga, creatinina e ureia elevadas, alterações do sedimento urinário e/ou nos exames de imagem</a:t>
                      </a:r>
                      <a:endParaRPr lang="pt-BR" sz="1000" b="0"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800"/>
                        </a:lnSpc>
                      </a:pPr>
                      <a:r>
                        <a:rPr lang="pt-BR" sz="1000" b="1" dirty="0">
                          <a:solidFill>
                            <a:schemeClr val="tx1">
                              <a:lumMod val="85000"/>
                              <a:lumOff val="15000"/>
                            </a:schemeClr>
                          </a:solidFill>
                          <a:effectLst/>
                          <a:latin typeface="Montserrat" panose="00000500000000000000" pitchFamily="2" charset="0"/>
                        </a:rPr>
                        <a:t>Doença renal parenquimatosa</a:t>
                      </a:r>
                      <a:endParaRPr lang="pt-BR" sz="1000" b="1"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ts val="1800"/>
                        </a:lnSpc>
                      </a:pPr>
                      <a:r>
                        <a:rPr lang="pt-BR" sz="1000" b="0" dirty="0">
                          <a:solidFill>
                            <a:schemeClr val="tx1">
                              <a:lumMod val="85000"/>
                              <a:lumOff val="15000"/>
                            </a:schemeClr>
                          </a:solidFill>
                          <a:effectLst/>
                          <a:latin typeface="Montserrat" panose="00000500000000000000" pitchFamily="2" charset="0"/>
                        </a:rPr>
                        <a:t>Creatinina e cálculo da RFG-e (I,B), US renal, exame sumário de urina (I,C) para pesquisa de </a:t>
                      </a:r>
                      <a:r>
                        <a:rPr lang="pt-BR" sz="1000" b="0" dirty="0" err="1">
                          <a:solidFill>
                            <a:schemeClr val="tx1">
                              <a:lumMod val="85000"/>
                              <a:lumOff val="15000"/>
                            </a:schemeClr>
                          </a:solidFill>
                          <a:effectLst/>
                          <a:latin typeface="Montserrat" panose="00000500000000000000" pitchFamily="2" charset="0"/>
                        </a:rPr>
                        <a:t>proteinúria</a:t>
                      </a:r>
                      <a:r>
                        <a:rPr lang="pt-BR" sz="1000" b="0" dirty="0">
                          <a:solidFill>
                            <a:schemeClr val="tx1">
                              <a:lumMod val="85000"/>
                              <a:lumOff val="15000"/>
                            </a:schemeClr>
                          </a:solidFill>
                          <a:effectLst/>
                          <a:latin typeface="Montserrat" panose="00000500000000000000" pitchFamily="2" charset="0"/>
                        </a:rPr>
                        <a:t> / hematúria </a:t>
                      </a:r>
                      <a:r>
                        <a:rPr lang="pt-BR" sz="1000" b="0" dirty="0" err="1">
                          <a:solidFill>
                            <a:schemeClr val="tx1">
                              <a:lumMod val="85000"/>
                              <a:lumOff val="15000"/>
                            </a:schemeClr>
                          </a:solidFill>
                          <a:effectLst/>
                          <a:latin typeface="Montserrat" panose="00000500000000000000" pitchFamily="2" charset="0"/>
                        </a:rPr>
                        <a:t>dismórfica</a:t>
                      </a:r>
                      <a:r>
                        <a:rPr lang="pt-BR" sz="1000" b="0" dirty="0">
                          <a:solidFill>
                            <a:schemeClr val="tx1">
                              <a:lumMod val="85000"/>
                              <a:lumOff val="15000"/>
                            </a:schemeClr>
                          </a:solidFill>
                          <a:effectLst/>
                          <a:latin typeface="Montserrat" panose="00000500000000000000" pitchFamily="2" charset="0"/>
                        </a:rPr>
                        <a:t>. Razão </a:t>
                      </a:r>
                      <a:r>
                        <a:rPr lang="pt-BR" sz="1000" b="0" dirty="0" err="1">
                          <a:solidFill>
                            <a:schemeClr val="tx1">
                              <a:lumMod val="85000"/>
                              <a:lumOff val="15000"/>
                            </a:schemeClr>
                          </a:solidFill>
                          <a:effectLst/>
                          <a:latin typeface="Montserrat" panose="00000500000000000000" pitchFamily="2" charset="0"/>
                        </a:rPr>
                        <a:t>albuminúria</a:t>
                      </a:r>
                      <a:r>
                        <a:rPr lang="pt-BR" sz="1000" b="0" dirty="0">
                          <a:solidFill>
                            <a:schemeClr val="tx1">
                              <a:lumMod val="85000"/>
                              <a:lumOff val="15000"/>
                            </a:schemeClr>
                          </a:solidFill>
                          <a:effectLst/>
                          <a:latin typeface="Montserrat" panose="00000500000000000000" pitchFamily="2" charset="0"/>
                        </a:rPr>
                        <a:t> ou proteinúria/</a:t>
                      </a:r>
                      <a:r>
                        <a:rPr lang="pt-BR" sz="1000" b="0" dirty="0" err="1">
                          <a:solidFill>
                            <a:schemeClr val="tx1">
                              <a:lumMod val="85000"/>
                              <a:lumOff val="15000"/>
                            </a:schemeClr>
                          </a:solidFill>
                          <a:effectLst/>
                          <a:latin typeface="Montserrat" panose="00000500000000000000" pitchFamily="2" charset="0"/>
                        </a:rPr>
                        <a:t>creatininúria</a:t>
                      </a:r>
                      <a:r>
                        <a:rPr lang="pt-BR" sz="1000" b="0" dirty="0">
                          <a:solidFill>
                            <a:schemeClr val="tx1">
                              <a:lumMod val="85000"/>
                              <a:lumOff val="15000"/>
                            </a:schemeClr>
                          </a:solidFill>
                          <a:effectLst/>
                          <a:latin typeface="Montserrat" panose="00000500000000000000" pitchFamily="2" charset="0"/>
                        </a:rPr>
                        <a:t> nos casos indicados (GR: I; NE: B) </a:t>
                      </a:r>
                      <a:endParaRPr lang="pt-BR" sz="1000" b="0"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143000">
                <a:tc>
                  <a:txBody>
                    <a:bodyPr/>
                    <a:lstStyle/>
                    <a:p>
                      <a:pPr algn="just">
                        <a:lnSpc>
                          <a:spcPts val="1800"/>
                        </a:lnSpc>
                      </a:pPr>
                      <a:r>
                        <a:rPr lang="pt-BR" sz="1000" b="0" dirty="0">
                          <a:solidFill>
                            <a:schemeClr val="tx1">
                              <a:lumMod val="85000"/>
                              <a:lumOff val="15000"/>
                            </a:schemeClr>
                          </a:solidFill>
                          <a:effectLst/>
                          <a:latin typeface="Montserrat" panose="00000500000000000000" pitchFamily="2" charset="0"/>
                        </a:rPr>
                        <a:t>HA de aparecimento súbito ou com piora sem causa aparente antes dos 30 anos ou após 55 anos, HAR ou HA refratária ou HAM, sopro abdominal, EAP súbito, alteração da função renal inexplicável ou por medicamentos que bloqueiam o SRAA, assimetria entre o tamanho dos rins &gt;1,5 cm</a:t>
                      </a:r>
                      <a:endParaRPr lang="pt-BR" sz="1000" b="0"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alpha val="20000"/>
                      </a:schemeClr>
                    </a:solidFill>
                  </a:tcPr>
                </a:tc>
                <a:tc>
                  <a:txBody>
                    <a:bodyPr/>
                    <a:lstStyle/>
                    <a:p>
                      <a:pPr algn="ctr">
                        <a:lnSpc>
                          <a:spcPts val="1800"/>
                        </a:lnSpc>
                      </a:pPr>
                      <a:r>
                        <a:rPr lang="pt-BR" sz="1000" b="1" dirty="0">
                          <a:solidFill>
                            <a:schemeClr val="tx1">
                              <a:lumMod val="85000"/>
                              <a:lumOff val="15000"/>
                            </a:schemeClr>
                          </a:solidFill>
                          <a:effectLst/>
                          <a:latin typeface="Montserrat" panose="00000500000000000000" pitchFamily="2" charset="0"/>
                        </a:rPr>
                        <a:t>Estenose de artéria renal</a:t>
                      </a:r>
                    </a:p>
                    <a:p>
                      <a:pPr algn="ctr">
                        <a:lnSpc>
                          <a:spcPts val="1800"/>
                        </a:lnSpc>
                      </a:pPr>
                      <a:r>
                        <a:rPr lang="pt-BR" sz="1000" b="1" dirty="0">
                          <a:solidFill>
                            <a:schemeClr val="tx1">
                              <a:lumMod val="85000"/>
                              <a:lumOff val="15000"/>
                            </a:schemeClr>
                          </a:solidFill>
                          <a:effectLst/>
                          <a:latin typeface="Montserrat" panose="00000500000000000000" pitchFamily="2" charset="0"/>
                        </a:rPr>
                        <a:t> </a:t>
                      </a:r>
                      <a:endParaRPr lang="pt-BR" sz="1000" b="1"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alpha val="20000"/>
                      </a:schemeClr>
                    </a:solidFill>
                  </a:tcPr>
                </a:tc>
                <a:tc>
                  <a:txBody>
                    <a:bodyPr/>
                    <a:lstStyle/>
                    <a:p>
                      <a:pPr algn="l">
                        <a:lnSpc>
                          <a:spcPts val="1800"/>
                        </a:lnSpc>
                      </a:pPr>
                      <a:r>
                        <a:rPr lang="pt-BR" sz="1000" b="0" dirty="0">
                          <a:solidFill>
                            <a:schemeClr val="tx1">
                              <a:lumMod val="85000"/>
                              <a:lumOff val="15000"/>
                            </a:schemeClr>
                          </a:solidFill>
                          <a:effectLst/>
                          <a:latin typeface="Montserrat" panose="00000500000000000000" pitchFamily="2" charset="0"/>
                        </a:rPr>
                        <a:t>US com Doppler renal com medida de velocidade de fluxo e índice de resistividade (rastreio - observador dependente) (GR: I; NE: B) e/ou </a:t>
                      </a:r>
                      <a:r>
                        <a:rPr lang="pt-BR" sz="1000" b="0" dirty="0" err="1">
                          <a:solidFill>
                            <a:schemeClr val="tx1">
                              <a:lumMod val="85000"/>
                              <a:lumOff val="15000"/>
                            </a:schemeClr>
                          </a:solidFill>
                          <a:effectLst/>
                          <a:latin typeface="Montserrat" panose="00000500000000000000" pitchFamily="2" charset="0"/>
                        </a:rPr>
                        <a:t>renograma</a:t>
                      </a:r>
                      <a:r>
                        <a:rPr lang="pt-BR" sz="1000" b="0" dirty="0">
                          <a:solidFill>
                            <a:schemeClr val="tx1">
                              <a:lumMod val="85000"/>
                              <a:lumOff val="15000"/>
                            </a:schemeClr>
                          </a:solidFill>
                          <a:effectLst/>
                          <a:latin typeface="Montserrat" panose="00000500000000000000" pitchFamily="2" charset="0"/>
                        </a:rPr>
                        <a:t> radioisotópico com captopril (GR: III; NE: C), angiografia por RNM (RFG-e &gt;30 ml/min, por subtração digital ou BOLD) (GR; I; GE: B) ou TC espiral (RFG-e &gt;60 ml/min (GR: I; NE: B). Padrão ouro: arteriografia renal convencional (GR: I, NE: A)</a:t>
                      </a:r>
                      <a:endParaRPr lang="pt-BR" sz="1000" b="0"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10003"/>
                  </a:ext>
                </a:extLst>
              </a:tr>
              <a:tr h="914400">
                <a:tc>
                  <a:txBody>
                    <a:bodyPr/>
                    <a:lstStyle/>
                    <a:p>
                      <a:pPr algn="just">
                        <a:lnSpc>
                          <a:spcPts val="1800"/>
                        </a:lnSpc>
                      </a:pPr>
                      <a:r>
                        <a:rPr lang="pt-BR" sz="1000" b="0" dirty="0">
                          <a:solidFill>
                            <a:schemeClr val="tx1">
                              <a:lumMod val="85000"/>
                              <a:lumOff val="15000"/>
                            </a:schemeClr>
                          </a:solidFill>
                          <a:effectLst/>
                          <a:latin typeface="Montserrat" panose="00000500000000000000" pitchFamily="2" charset="0"/>
                        </a:rPr>
                        <a:t>Maior frequência em homens ou mulheres pós menopausa, ronco na maioria das noites, fragmentação do sono com pausas ou engasgos, sonolência excessiva diurna, sono não reparador, fadiga, nicturia, cefaleia matinal, síndrome metabólica</a:t>
                      </a: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800"/>
                        </a:lnSpc>
                      </a:pPr>
                      <a:r>
                        <a:rPr lang="pt-BR" sz="1000" b="1" dirty="0">
                          <a:solidFill>
                            <a:schemeClr val="tx1">
                              <a:lumMod val="85000"/>
                              <a:lumOff val="15000"/>
                            </a:schemeClr>
                          </a:solidFill>
                          <a:effectLst/>
                          <a:latin typeface="Montserrat" panose="00000500000000000000" pitchFamily="2" charset="0"/>
                        </a:rPr>
                        <a:t>Apneia Obstrutiva do Sono (AOS)</a:t>
                      </a:r>
                    </a:p>
                    <a:p>
                      <a:pPr algn="ctr">
                        <a:lnSpc>
                          <a:spcPts val="1800"/>
                        </a:lnSpc>
                      </a:pPr>
                      <a:r>
                        <a:rPr lang="pt-BR" sz="1000" b="1" dirty="0">
                          <a:solidFill>
                            <a:schemeClr val="tx1">
                              <a:lumMod val="85000"/>
                              <a:lumOff val="15000"/>
                            </a:schemeClr>
                          </a:solidFill>
                          <a:effectLst/>
                          <a:latin typeface="Montserrat" panose="00000500000000000000" pitchFamily="2" charset="0"/>
                        </a:rPr>
                        <a:t> </a:t>
                      </a:r>
                      <a:endParaRPr lang="pt-BR" sz="1000" b="1"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ts val="1800"/>
                        </a:lnSpc>
                      </a:pPr>
                      <a:r>
                        <a:rPr lang="pt-BR" sz="1000" b="0" dirty="0">
                          <a:solidFill>
                            <a:schemeClr val="tx1">
                              <a:lumMod val="85000"/>
                              <a:lumOff val="15000"/>
                            </a:schemeClr>
                          </a:solidFill>
                          <a:effectLst/>
                          <a:latin typeface="Montserrat" panose="00000500000000000000" pitchFamily="2" charset="0"/>
                        </a:rPr>
                        <a:t>Questionários apresentam baixa precisão para triagem. Padrão-ouro: polissonografia ou poligrafia residencial. IAH&lt; 5 eventos/h: sem AOS; IAH 5-14,9 eventos/h: AOS leve; IAH 15-29,9 eventos/h: AOS moderada; IAH ≥30 eventos/h: AOS importante (ou grave)</a:t>
                      </a:r>
                      <a:endParaRPr lang="pt-BR" sz="1000" b="0"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06755">
                <a:tc>
                  <a:txBody>
                    <a:bodyPr/>
                    <a:lstStyle/>
                    <a:p>
                      <a:pPr algn="just">
                        <a:lnSpc>
                          <a:spcPts val="1800"/>
                        </a:lnSpc>
                      </a:pPr>
                      <a:r>
                        <a:rPr lang="pt-BR" sz="1000" b="0" dirty="0">
                          <a:solidFill>
                            <a:schemeClr val="tx1">
                              <a:lumMod val="85000"/>
                              <a:lumOff val="15000"/>
                            </a:schemeClr>
                          </a:solidFill>
                          <a:effectLst/>
                          <a:latin typeface="Montserrat" panose="00000500000000000000" pitchFamily="2" charset="0"/>
                        </a:rPr>
                        <a:t>Fraqueza em MMII, pulsos em MMII ausentes ou de amplitude diminuída, HA com PAS 10 mmHg &gt; em MMSS em relação aos MMII, sopro sistólico interescapular e no tórax </a:t>
                      </a:r>
                      <a:endParaRPr lang="pt-BR" sz="1000" b="0"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alpha val="20000"/>
                      </a:schemeClr>
                    </a:solidFill>
                  </a:tcPr>
                </a:tc>
                <a:tc>
                  <a:txBody>
                    <a:bodyPr/>
                    <a:lstStyle/>
                    <a:p>
                      <a:pPr algn="ctr">
                        <a:lnSpc>
                          <a:spcPts val="1800"/>
                        </a:lnSpc>
                      </a:pPr>
                      <a:r>
                        <a:rPr lang="pt-BR" sz="1000" b="1" dirty="0">
                          <a:solidFill>
                            <a:schemeClr val="tx1">
                              <a:lumMod val="85000"/>
                              <a:lumOff val="15000"/>
                            </a:schemeClr>
                          </a:solidFill>
                          <a:effectLst/>
                          <a:latin typeface="Montserrat" panose="00000500000000000000" pitchFamily="2" charset="0"/>
                        </a:rPr>
                        <a:t>Coarctação de aorta</a:t>
                      </a:r>
                    </a:p>
                    <a:p>
                      <a:pPr algn="ctr">
                        <a:lnSpc>
                          <a:spcPts val="1800"/>
                        </a:lnSpc>
                      </a:pPr>
                      <a:r>
                        <a:rPr lang="pt-BR" sz="1000" b="1" dirty="0">
                          <a:solidFill>
                            <a:schemeClr val="tx1">
                              <a:lumMod val="85000"/>
                              <a:lumOff val="15000"/>
                            </a:schemeClr>
                          </a:solidFill>
                          <a:effectLst/>
                          <a:latin typeface="Montserrat" panose="00000500000000000000" pitchFamily="2" charset="0"/>
                        </a:rPr>
                        <a:t> </a:t>
                      </a:r>
                      <a:endParaRPr lang="pt-BR" sz="1000" b="1"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alpha val="20000"/>
                      </a:schemeClr>
                    </a:solidFill>
                  </a:tcPr>
                </a:tc>
                <a:tc>
                  <a:txBody>
                    <a:bodyPr/>
                    <a:lstStyle/>
                    <a:p>
                      <a:pPr algn="l">
                        <a:lnSpc>
                          <a:spcPts val="1800"/>
                        </a:lnSpc>
                      </a:pPr>
                      <a:r>
                        <a:rPr lang="pt-BR" sz="1000" b="0" dirty="0">
                          <a:solidFill>
                            <a:schemeClr val="tx1">
                              <a:lumMod val="85000"/>
                              <a:lumOff val="15000"/>
                            </a:schemeClr>
                          </a:solidFill>
                          <a:effectLst/>
                          <a:latin typeface="Montserrat" panose="00000500000000000000" pitchFamily="2" charset="0"/>
                        </a:rPr>
                        <a:t>Radiografia de Tórax, Ecocardiograma para rastreio. Angiografia de tórax por TC ou preferencialmente, RNM aorta (padrão ouro). Angiografia invasiva, apenas quando necessários dados adicionais</a:t>
                      </a:r>
                      <a:endParaRPr lang="pt-BR" sz="1000" b="0" dirty="0">
                        <a:solidFill>
                          <a:schemeClr val="tx1">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7694" marR="6769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10005"/>
                  </a:ext>
                </a:extLst>
              </a:tr>
            </a:tbl>
          </a:graphicData>
        </a:graphic>
      </p:graphicFrame>
      <p:sp>
        <p:nvSpPr>
          <p:cNvPr id="6" name="Text Box 19">
            <a:extLst>
              <a:ext uri="{FF2B5EF4-FFF2-40B4-BE49-F238E27FC236}">
                <a16:creationId xmlns:a16="http://schemas.microsoft.com/office/drawing/2014/main" id="{3235634B-F220-43ED-8C0C-064823CBB7C5}"/>
              </a:ext>
            </a:extLst>
          </p:cNvPr>
          <p:cNvSpPr txBox="1"/>
          <p:nvPr/>
        </p:nvSpPr>
        <p:spPr>
          <a:xfrm>
            <a:off x="3648973" y="675928"/>
            <a:ext cx="8744259" cy="369332"/>
          </a:xfrm>
          <a:prstGeom prst="rect">
            <a:avLst/>
          </a:prstGeom>
          <a:noFill/>
        </p:spPr>
        <p:txBody>
          <a:bodyPr wrap="square" rtlCol="0">
            <a:spAutoFit/>
          </a:bodyPr>
          <a:lstStyle/>
          <a:p>
            <a:r>
              <a:rPr lang="pt-BR" altLang="en-US" sz="1800" dirty="0">
                <a:latin typeface="Montserrat ExtraBold" panose="00000900000000000000" pitchFamily="2" charset="0"/>
                <a:ea typeface="Segoe UI Black" panose="020B0A02040204020203" pitchFamily="34" charset="0"/>
                <a:cs typeface="AvenirNext LT Pro Bold" panose="020B0804020202020204" charset="0"/>
              </a:rPr>
              <a:t>SINAIS INDICATIVOS E RASTREAMENTO DIAGNÓSTICO</a:t>
            </a:r>
          </a:p>
        </p:txBody>
      </p:sp>
      <p:sp>
        <p:nvSpPr>
          <p:cNvPr id="7" name="Text Box 12">
            <a:extLst>
              <a:ext uri="{FF2B5EF4-FFF2-40B4-BE49-F238E27FC236}">
                <a16:creationId xmlns:a16="http://schemas.microsoft.com/office/drawing/2014/main" id="{DE3FF7A6-F317-4D82-B95A-FD03ADC6BE77}"/>
              </a:ext>
            </a:extLst>
          </p:cNvPr>
          <p:cNvSpPr txBox="1"/>
          <p:nvPr/>
        </p:nvSpPr>
        <p:spPr>
          <a:xfrm>
            <a:off x="221673" y="6350169"/>
            <a:ext cx="5708074" cy="461665"/>
          </a:xfrm>
          <a:prstGeom prst="rect">
            <a:avLst/>
          </a:prstGeom>
          <a:noFill/>
        </p:spPr>
        <p:txBody>
          <a:bodyPr wrap="square" rtlCol="0">
            <a:spAutoFit/>
          </a:bodyPr>
          <a:lstStyle/>
          <a:p>
            <a:r>
              <a:rPr lang="pt-BR" sz="800" dirty="0">
                <a:latin typeface="Montserrat Medium" panose="00000600000000000000" pitchFamily="2" charset="0"/>
                <a:cs typeface="Avenir LT Std 55 Roman" panose="020B0503020203020204" charset="0"/>
              </a:rPr>
              <a:t>Barroso WKS, Rodrigues CIS, </a:t>
            </a:r>
            <a:r>
              <a:rPr lang="pt-BR" sz="800" dirty="0" err="1">
                <a:latin typeface="Montserrat Medium" panose="00000600000000000000" pitchFamily="2" charset="0"/>
                <a:cs typeface="Avenir LT Std 55 Roman" panose="020B0503020203020204" charset="0"/>
              </a:rPr>
              <a:t>Bortolotto</a:t>
            </a:r>
            <a:r>
              <a:rPr lang="pt-BR" sz="800" dirty="0">
                <a:latin typeface="Montserrat Medium" panose="00000600000000000000" pitchFamily="2" charset="0"/>
                <a:cs typeface="Avenir LT Std 55 Roman" panose="020B0503020203020204" charset="0"/>
              </a:rPr>
              <a:t> LA, Mota-Gomes MA, Brandão AA, </a:t>
            </a:r>
          </a:p>
          <a:p>
            <a:r>
              <a:rPr lang="pt-BR" sz="800" dirty="0">
                <a:latin typeface="Montserrat Medium" panose="00000600000000000000" pitchFamily="2" charset="0"/>
                <a:cs typeface="Avenir LT Std 55 Roman" panose="020B0503020203020204" charset="0"/>
              </a:rPr>
              <a:t>Feitosa ADM, et al. Diretrizes Brasileiras de Hipertensão Arterial – 2020. </a:t>
            </a:r>
          </a:p>
          <a:p>
            <a:r>
              <a:rPr lang="pt-BR" sz="800" dirty="0">
                <a:latin typeface="Montserrat Medium" panose="00000600000000000000" pitchFamily="2" charset="0"/>
                <a:cs typeface="Avenir LT Std 55 Roman" panose="020B0503020203020204" charset="0"/>
              </a:rPr>
              <a:t>Arq. Bras. </a:t>
            </a:r>
            <a:r>
              <a:rPr lang="pt-BR" sz="800" dirty="0" err="1">
                <a:latin typeface="Montserrat Medium" panose="00000600000000000000" pitchFamily="2" charset="0"/>
                <a:cs typeface="Avenir LT Std 55 Roman" panose="020B0503020203020204" charset="0"/>
              </a:rPr>
              <a:t>Cardiol</a:t>
            </a:r>
            <a:r>
              <a:rPr lang="pt-BR" sz="800" dirty="0">
                <a:latin typeface="Montserrat Medium" panose="00000600000000000000" pitchFamily="2" charset="0"/>
                <a:cs typeface="Avenir LT Std 55 Roman" panose="020B0503020203020204" charset="0"/>
              </a:rPr>
              <a:t>. 2021;116(3):516-658.</a:t>
            </a:r>
            <a:endParaRPr lang="es-ES" sz="800" dirty="0">
              <a:latin typeface="Montserrat Medium" panose="00000600000000000000" pitchFamily="2" charset="0"/>
              <a:cs typeface="Avenir LT Std 55 Roman" panose="020B0503020203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506626208"/>
              </p:ext>
            </p:extLst>
          </p:nvPr>
        </p:nvGraphicFramePr>
        <p:xfrm>
          <a:off x="855980" y="1417078"/>
          <a:ext cx="10732135" cy="4038600"/>
        </p:xfrm>
        <a:graphic>
          <a:graphicData uri="http://schemas.openxmlformats.org/drawingml/2006/table">
            <a:tbl>
              <a:tblPr firstRow="1" firstCol="1" bandRow="1">
                <a:tableStyleId>{BC89EF96-8CEA-46FF-86C4-4CE0E7609802}</a:tableStyleId>
              </a:tblPr>
              <a:tblGrid>
                <a:gridCol w="4063365">
                  <a:extLst>
                    <a:ext uri="{9D8B030D-6E8A-4147-A177-3AD203B41FA5}">
                      <a16:colId xmlns:a16="http://schemas.microsoft.com/office/drawing/2014/main" val="20000"/>
                    </a:ext>
                  </a:extLst>
                </a:gridCol>
                <a:gridCol w="2091055">
                  <a:extLst>
                    <a:ext uri="{9D8B030D-6E8A-4147-A177-3AD203B41FA5}">
                      <a16:colId xmlns:a16="http://schemas.microsoft.com/office/drawing/2014/main" val="20001"/>
                    </a:ext>
                  </a:extLst>
                </a:gridCol>
                <a:gridCol w="4577715">
                  <a:extLst>
                    <a:ext uri="{9D8B030D-6E8A-4147-A177-3AD203B41FA5}">
                      <a16:colId xmlns:a16="http://schemas.microsoft.com/office/drawing/2014/main" val="20002"/>
                    </a:ext>
                  </a:extLst>
                </a:gridCol>
              </a:tblGrid>
              <a:tr h="233045">
                <a:tc gridSpan="3">
                  <a:txBody>
                    <a:bodyPr/>
                    <a:lstStyle/>
                    <a:p>
                      <a:pPr algn="ctr"/>
                      <a:r>
                        <a:rPr lang="pt-BR" sz="1050" b="1" dirty="0">
                          <a:solidFill>
                            <a:schemeClr val="tx2">
                              <a:lumMod val="85000"/>
                              <a:lumOff val="15000"/>
                            </a:schemeClr>
                          </a:solidFill>
                          <a:effectLst/>
                          <a:latin typeface="Montserrat" panose="00000500000000000000" pitchFamily="2" charset="0"/>
                        </a:rPr>
                        <a:t>CAUSAS ENDÓCRINAS</a:t>
                      </a:r>
                      <a:endParaRPr lang="pt-BR" sz="1050" b="1"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266190">
                <a:tc>
                  <a:txBody>
                    <a:bodyPr/>
                    <a:lstStyle/>
                    <a:p>
                      <a:pPr algn="l"/>
                      <a:r>
                        <a:rPr lang="pt-BR" sz="1000" b="0" dirty="0">
                          <a:solidFill>
                            <a:schemeClr val="tx2">
                              <a:lumMod val="85000"/>
                              <a:lumOff val="15000"/>
                            </a:schemeClr>
                          </a:solidFill>
                          <a:effectLst/>
                          <a:latin typeface="Montserrat" panose="00000500000000000000" pitchFamily="2" charset="0"/>
                        </a:rPr>
                        <a:t>HAR ou </a:t>
                      </a:r>
                      <a:r>
                        <a:rPr lang="pt-BR" sz="1000" b="0" dirty="0" err="1">
                          <a:solidFill>
                            <a:schemeClr val="tx2">
                              <a:lumMod val="85000"/>
                              <a:lumOff val="15000"/>
                            </a:schemeClr>
                          </a:solidFill>
                          <a:effectLst/>
                          <a:latin typeface="Montserrat" panose="00000500000000000000" pitchFamily="2" charset="0"/>
                        </a:rPr>
                        <a:t>HARf</a:t>
                      </a:r>
                      <a:r>
                        <a:rPr lang="pt-BR" sz="1000" b="0" dirty="0">
                          <a:solidFill>
                            <a:schemeClr val="tx2">
                              <a:lumMod val="85000"/>
                              <a:lumOff val="15000"/>
                            </a:schemeClr>
                          </a:solidFill>
                          <a:effectLst/>
                          <a:latin typeface="Montserrat" panose="00000500000000000000" pitchFamily="2" charset="0"/>
                        </a:rPr>
                        <a:t> e/ou com hipopotassemia (não obrigatória) e/ou com nódulo adrenal</a:t>
                      </a:r>
                    </a:p>
                    <a:p>
                      <a:pPr algn="l"/>
                      <a:r>
                        <a:rPr lang="pt-BR" sz="1000" b="0" dirty="0">
                          <a:solidFill>
                            <a:schemeClr val="tx2">
                              <a:lumMod val="85000"/>
                              <a:lumOff val="15000"/>
                            </a:schemeClr>
                          </a:solidFill>
                          <a:effectLst/>
                          <a:latin typeface="Montserrat" panose="00000500000000000000" pitchFamily="2" charset="0"/>
                        </a:rPr>
                        <a:t> </a:t>
                      </a:r>
                      <a:endParaRPr lang="pt-BR" sz="10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ctr"/>
                      <a:r>
                        <a:rPr lang="pt-BR" sz="1000" b="1" dirty="0" err="1">
                          <a:solidFill>
                            <a:schemeClr val="tx2">
                              <a:lumMod val="85000"/>
                              <a:lumOff val="15000"/>
                            </a:schemeClr>
                          </a:solidFill>
                          <a:effectLst/>
                          <a:latin typeface="Montserrat" panose="00000500000000000000" pitchFamily="2" charset="0"/>
                        </a:rPr>
                        <a:t>Hiperaldosteronismo</a:t>
                      </a:r>
                      <a:r>
                        <a:rPr lang="pt-BR" sz="1000" b="1" dirty="0">
                          <a:solidFill>
                            <a:schemeClr val="tx2">
                              <a:lumMod val="85000"/>
                              <a:lumOff val="15000"/>
                            </a:schemeClr>
                          </a:solidFill>
                          <a:effectLst/>
                          <a:latin typeface="Montserrat" panose="00000500000000000000" pitchFamily="2" charset="0"/>
                        </a:rPr>
                        <a:t> primário (hiperplasia ou adenoma)</a:t>
                      </a:r>
                    </a:p>
                    <a:p>
                      <a:pPr algn="ctr"/>
                      <a:r>
                        <a:rPr lang="pt-BR" sz="1000" b="1" dirty="0">
                          <a:solidFill>
                            <a:schemeClr val="tx2">
                              <a:lumMod val="85000"/>
                              <a:lumOff val="15000"/>
                            </a:schemeClr>
                          </a:solidFill>
                          <a:effectLst/>
                          <a:latin typeface="Montserrat" panose="00000500000000000000" pitchFamily="2" charset="0"/>
                        </a:rPr>
                        <a:t> </a:t>
                      </a:r>
                      <a:endParaRPr lang="pt-BR" sz="1000" b="1"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just"/>
                      <a:r>
                        <a:rPr lang="pt-BR" sz="1000" b="0" dirty="0">
                          <a:solidFill>
                            <a:schemeClr val="tx2">
                              <a:lumMod val="85000"/>
                              <a:lumOff val="15000"/>
                            </a:schemeClr>
                          </a:solidFill>
                          <a:effectLst/>
                          <a:latin typeface="Montserrat" panose="00000500000000000000" pitchFamily="2" charset="0"/>
                        </a:rPr>
                        <a:t>Aldosterona (&gt;15 </a:t>
                      </a:r>
                      <a:r>
                        <a:rPr lang="pt-BR" sz="1000" b="0" dirty="0" err="1">
                          <a:solidFill>
                            <a:schemeClr val="tx2">
                              <a:lumMod val="85000"/>
                              <a:lumOff val="15000"/>
                            </a:schemeClr>
                          </a:solidFill>
                          <a:effectLst/>
                          <a:latin typeface="Montserrat" panose="00000500000000000000" pitchFamily="2" charset="0"/>
                        </a:rPr>
                        <a:t>ng</a:t>
                      </a:r>
                      <a:r>
                        <a:rPr lang="pt-BR" sz="1000" b="0" dirty="0">
                          <a:solidFill>
                            <a:schemeClr val="tx2">
                              <a:lumMod val="85000"/>
                              <a:lumOff val="15000"/>
                            </a:schemeClr>
                          </a:solidFill>
                          <a:effectLst/>
                          <a:latin typeface="Montserrat" panose="00000500000000000000" pitchFamily="2" charset="0"/>
                        </a:rPr>
                        <a:t>/</a:t>
                      </a:r>
                      <a:r>
                        <a:rPr lang="pt-BR" sz="1000" b="0" dirty="0" err="1">
                          <a:solidFill>
                            <a:schemeClr val="tx2">
                              <a:lumMod val="85000"/>
                              <a:lumOff val="15000"/>
                            </a:schemeClr>
                          </a:solidFill>
                          <a:effectLst/>
                          <a:latin typeface="Montserrat" panose="00000500000000000000" pitchFamily="2" charset="0"/>
                        </a:rPr>
                        <a:t>dL</a:t>
                      </a:r>
                      <a:r>
                        <a:rPr lang="pt-BR" sz="1000" b="0" dirty="0">
                          <a:solidFill>
                            <a:schemeClr val="tx2">
                              <a:lumMod val="85000"/>
                              <a:lumOff val="15000"/>
                            </a:schemeClr>
                          </a:solidFill>
                          <a:effectLst/>
                          <a:latin typeface="Montserrat" panose="00000500000000000000" pitchFamily="2" charset="0"/>
                        </a:rPr>
                        <a:t>) e atividade ou concentração de renina plasmática; calculo da relação aldosterona/renina &gt;30 (positivo). Testes confirmatórios. Imagem: TC com cortes finos ou RNM. Coleta seletiva de aldosterona e cortisol em veias adrenais, para identificar subtipo, quando indicado (GR: </a:t>
                      </a:r>
                      <a:r>
                        <a:rPr lang="pt-BR" sz="1000" b="0" dirty="0" err="1">
                          <a:solidFill>
                            <a:schemeClr val="tx2">
                              <a:lumMod val="85000"/>
                              <a:lumOff val="15000"/>
                            </a:schemeClr>
                          </a:solidFill>
                          <a:effectLst/>
                          <a:latin typeface="Montserrat" panose="00000500000000000000" pitchFamily="2" charset="0"/>
                        </a:rPr>
                        <a:t>I</a:t>
                      </a:r>
                      <a:r>
                        <a:rPr lang="pt-BR" sz="1000" b="0" dirty="0">
                          <a:solidFill>
                            <a:schemeClr val="tx2">
                              <a:lumMod val="85000"/>
                              <a:lumOff val="15000"/>
                            </a:schemeClr>
                          </a:solidFill>
                          <a:effectLst/>
                          <a:latin typeface="Montserrat" panose="00000500000000000000" pitchFamily="2" charset="0"/>
                        </a:rPr>
                        <a:t>; NE: </a:t>
                      </a:r>
                      <a:r>
                        <a:rPr lang="pt-BR" sz="1000" b="0" dirty="0" err="1">
                          <a:solidFill>
                            <a:schemeClr val="tx2">
                              <a:lumMod val="85000"/>
                              <a:lumOff val="15000"/>
                            </a:schemeClr>
                          </a:solidFill>
                          <a:effectLst/>
                          <a:latin typeface="Montserrat" panose="00000500000000000000" pitchFamily="2" charset="0"/>
                        </a:rPr>
                        <a:t>B</a:t>
                      </a:r>
                      <a:r>
                        <a:rPr lang="pt-BR" sz="1000" b="0" dirty="0">
                          <a:solidFill>
                            <a:schemeClr val="tx2">
                              <a:lumMod val="85000"/>
                              <a:lumOff val="15000"/>
                            </a:schemeClr>
                          </a:solidFill>
                          <a:effectLst/>
                          <a:latin typeface="Montserrat" panose="00000500000000000000" pitchFamily="2" charset="0"/>
                        </a:rPr>
                        <a:t>)</a:t>
                      </a:r>
                      <a:endParaRPr lang="pt-BR" sz="10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extLst>
                  <a:ext uri="{0D108BD9-81ED-4DB2-BD59-A6C34878D82A}">
                    <a16:rowId xmlns:a16="http://schemas.microsoft.com/office/drawing/2014/main" val="10001"/>
                  </a:ext>
                </a:extLst>
              </a:tr>
              <a:tr h="904240">
                <a:tc>
                  <a:txBody>
                    <a:bodyPr/>
                    <a:lstStyle/>
                    <a:p>
                      <a:pPr algn="l"/>
                      <a:r>
                        <a:rPr lang="pt-BR" sz="1000" b="0" dirty="0">
                          <a:solidFill>
                            <a:schemeClr val="tx2">
                              <a:lumMod val="85000"/>
                              <a:lumOff val="15000"/>
                            </a:schemeClr>
                          </a:solidFill>
                          <a:effectLst/>
                          <a:latin typeface="Montserrat" panose="00000500000000000000" pitchFamily="2" charset="0"/>
                        </a:rPr>
                        <a:t>HA paroxística com a tríade composta por cefaleia, sudorese e palpitações</a:t>
                      </a:r>
                      <a:endParaRPr lang="pt-BR" sz="10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BR" sz="1000" b="1" dirty="0" err="1">
                          <a:solidFill>
                            <a:schemeClr val="tx2">
                              <a:lumMod val="85000"/>
                              <a:lumOff val="15000"/>
                            </a:schemeClr>
                          </a:solidFill>
                          <a:effectLst/>
                          <a:latin typeface="Montserrat" panose="00000500000000000000" pitchFamily="2" charset="0"/>
                        </a:rPr>
                        <a:t>Feocromocitoma</a:t>
                      </a:r>
                      <a:r>
                        <a:rPr lang="pt-BR" sz="1000" b="1" dirty="0">
                          <a:solidFill>
                            <a:schemeClr val="tx2">
                              <a:lumMod val="85000"/>
                              <a:lumOff val="15000"/>
                            </a:schemeClr>
                          </a:solidFill>
                          <a:effectLst/>
                          <a:latin typeface="Montserrat" panose="00000500000000000000" pitchFamily="2" charset="0"/>
                        </a:rPr>
                        <a:t> e </a:t>
                      </a:r>
                    </a:p>
                    <a:p>
                      <a:pPr algn="ctr"/>
                      <a:r>
                        <a:rPr lang="pt-BR" sz="1000" b="1" dirty="0" err="1">
                          <a:solidFill>
                            <a:schemeClr val="tx2">
                              <a:lumMod val="85000"/>
                              <a:lumOff val="15000"/>
                            </a:schemeClr>
                          </a:solidFill>
                          <a:effectLst/>
                          <a:latin typeface="Montserrat" panose="00000500000000000000" pitchFamily="2" charset="0"/>
                        </a:rPr>
                        <a:t>Paragangliomas</a:t>
                      </a:r>
                      <a:endParaRPr lang="pt-BR" sz="1000" b="1" dirty="0">
                        <a:solidFill>
                          <a:schemeClr val="tx2">
                            <a:lumMod val="85000"/>
                            <a:lumOff val="15000"/>
                          </a:schemeClr>
                        </a:solidFill>
                        <a:effectLst/>
                        <a:latin typeface="Montserrat" panose="00000500000000000000" pitchFamily="2" charset="0"/>
                      </a:endParaRPr>
                    </a:p>
                    <a:p>
                      <a:pPr algn="ctr"/>
                      <a:r>
                        <a:rPr lang="pt-BR" sz="1000" b="1" dirty="0">
                          <a:solidFill>
                            <a:schemeClr val="tx2">
                              <a:lumMod val="85000"/>
                              <a:lumOff val="15000"/>
                            </a:schemeClr>
                          </a:solidFill>
                          <a:effectLst/>
                          <a:latin typeface="Montserrat" panose="00000500000000000000" pitchFamily="2" charset="0"/>
                        </a:rPr>
                        <a:t> </a:t>
                      </a:r>
                      <a:endParaRPr lang="pt-BR" sz="1000" b="1"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r>
                        <a:rPr lang="pt-BR" sz="1000" b="0" dirty="0" err="1">
                          <a:solidFill>
                            <a:schemeClr val="tx2">
                              <a:lumMod val="85000"/>
                              <a:lumOff val="15000"/>
                            </a:schemeClr>
                          </a:solidFill>
                          <a:effectLst/>
                          <a:latin typeface="Montserrat" panose="00000500000000000000" pitchFamily="2" charset="0"/>
                        </a:rPr>
                        <a:t>Metanefrinas</a:t>
                      </a:r>
                      <a:r>
                        <a:rPr lang="pt-BR" sz="1000" b="0" dirty="0">
                          <a:solidFill>
                            <a:schemeClr val="tx2">
                              <a:lumMod val="85000"/>
                              <a:lumOff val="15000"/>
                            </a:schemeClr>
                          </a:solidFill>
                          <a:effectLst/>
                          <a:latin typeface="Montserrat" panose="00000500000000000000" pitchFamily="2" charset="0"/>
                        </a:rPr>
                        <a:t> plasmáticas livres e/ou </a:t>
                      </a:r>
                      <a:r>
                        <a:rPr lang="pt-BR" sz="1000" b="0" dirty="0" err="1">
                          <a:solidFill>
                            <a:schemeClr val="tx2">
                              <a:lumMod val="85000"/>
                              <a:lumOff val="15000"/>
                            </a:schemeClr>
                          </a:solidFill>
                          <a:effectLst/>
                          <a:latin typeface="Montserrat" panose="00000500000000000000" pitchFamily="2" charset="0"/>
                        </a:rPr>
                        <a:t>metanefrinas</a:t>
                      </a:r>
                      <a:r>
                        <a:rPr lang="pt-BR" sz="1000" b="0" dirty="0">
                          <a:solidFill>
                            <a:schemeClr val="tx2">
                              <a:lumMod val="85000"/>
                              <a:lumOff val="15000"/>
                            </a:schemeClr>
                          </a:solidFill>
                          <a:effectLst/>
                          <a:latin typeface="Montserrat" panose="00000500000000000000" pitchFamily="2" charset="0"/>
                        </a:rPr>
                        <a:t> fracionadas urinarias (GR: I, NE: A). TC (GR: </a:t>
                      </a:r>
                      <a:r>
                        <a:rPr lang="pt-BR" sz="1000" b="0" dirty="0" err="1">
                          <a:solidFill>
                            <a:schemeClr val="tx2">
                              <a:lumMod val="85000"/>
                              <a:lumOff val="15000"/>
                            </a:schemeClr>
                          </a:solidFill>
                          <a:effectLst/>
                          <a:latin typeface="Montserrat" panose="00000500000000000000" pitchFamily="2" charset="0"/>
                        </a:rPr>
                        <a:t>IIa</a:t>
                      </a:r>
                      <a:r>
                        <a:rPr lang="pt-BR" sz="1000" b="0" dirty="0">
                          <a:solidFill>
                            <a:schemeClr val="tx2">
                              <a:lumMod val="85000"/>
                              <a:lumOff val="15000"/>
                            </a:schemeClr>
                          </a:solidFill>
                          <a:effectLst/>
                          <a:latin typeface="Montserrat" panose="00000500000000000000" pitchFamily="2" charset="0"/>
                        </a:rPr>
                        <a:t>, NE: </a:t>
                      </a:r>
                      <a:r>
                        <a:rPr lang="pt-BR" sz="1000" b="0" dirty="0" err="1">
                          <a:solidFill>
                            <a:schemeClr val="tx2">
                              <a:lumMod val="85000"/>
                              <a:lumOff val="15000"/>
                            </a:schemeClr>
                          </a:solidFill>
                          <a:effectLst/>
                          <a:latin typeface="Montserrat" panose="00000500000000000000" pitchFamily="2" charset="0"/>
                        </a:rPr>
                        <a:t>B</a:t>
                      </a:r>
                      <a:r>
                        <a:rPr lang="pt-BR" sz="1000" b="0" dirty="0">
                          <a:solidFill>
                            <a:schemeClr val="tx2">
                              <a:lumMod val="85000"/>
                              <a:lumOff val="15000"/>
                            </a:schemeClr>
                          </a:solidFill>
                          <a:effectLst/>
                          <a:latin typeface="Montserrat" panose="00000500000000000000" pitchFamily="2" charset="0"/>
                        </a:rPr>
                        <a:t>) (rastreamento), RNM (GR: </a:t>
                      </a:r>
                      <a:r>
                        <a:rPr lang="pt-BR" sz="1000" b="0" dirty="0" err="1">
                          <a:solidFill>
                            <a:schemeClr val="tx2">
                              <a:lumMod val="85000"/>
                              <a:lumOff val="15000"/>
                            </a:schemeClr>
                          </a:solidFill>
                          <a:effectLst/>
                          <a:latin typeface="Montserrat" panose="00000500000000000000" pitchFamily="2" charset="0"/>
                        </a:rPr>
                        <a:t>I</a:t>
                      </a:r>
                      <a:r>
                        <a:rPr lang="pt-BR" sz="1000" b="0" dirty="0">
                          <a:solidFill>
                            <a:schemeClr val="tx2">
                              <a:lumMod val="85000"/>
                              <a:lumOff val="15000"/>
                            </a:schemeClr>
                          </a:solidFill>
                          <a:effectLst/>
                          <a:latin typeface="Montserrat" panose="00000500000000000000" pitchFamily="2" charset="0"/>
                        </a:rPr>
                        <a:t>; NE: </a:t>
                      </a:r>
                      <a:r>
                        <a:rPr lang="pt-BR" sz="1000" b="0" dirty="0" err="1">
                          <a:solidFill>
                            <a:schemeClr val="tx2">
                              <a:lumMod val="85000"/>
                              <a:lumOff val="15000"/>
                            </a:schemeClr>
                          </a:solidFill>
                          <a:effectLst/>
                          <a:latin typeface="Montserrat" panose="00000500000000000000" pitchFamily="2" charset="0"/>
                        </a:rPr>
                        <a:t>B</a:t>
                      </a:r>
                      <a:r>
                        <a:rPr lang="pt-BR" sz="1000" b="0" dirty="0">
                          <a:solidFill>
                            <a:schemeClr val="tx2">
                              <a:lumMod val="85000"/>
                              <a:lumOff val="15000"/>
                            </a:schemeClr>
                          </a:solidFill>
                          <a:effectLst/>
                          <a:latin typeface="Montserrat" panose="00000500000000000000" pitchFamily="2" charset="0"/>
                        </a:rPr>
                        <a:t>) e cintilografia (GR: </a:t>
                      </a:r>
                      <a:r>
                        <a:rPr lang="pt-BR" sz="1000" b="0" dirty="0" err="1">
                          <a:solidFill>
                            <a:schemeClr val="tx2">
                              <a:lumMod val="85000"/>
                              <a:lumOff val="15000"/>
                            </a:schemeClr>
                          </a:solidFill>
                          <a:effectLst/>
                          <a:latin typeface="Montserrat" panose="00000500000000000000" pitchFamily="2" charset="0"/>
                        </a:rPr>
                        <a:t>IIa</a:t>
                      </a:r>
                      <a:r>
                        <a:rPr lang="pt-BR" sz="1000" b="0" dirty="0">
                          <a:solidFill>
                            <a:schemeClr val="tx2">
                              <a:lumMod val="85000"/>
                              <a:lumOff val="15000"/>
                            </a:schemeClr>
                          </a:solidFill>
                          <a:effectLst/>
                          <a:latin typeface="Montserrat" panose="00000500000000000000" pitchFamily="2" charset="0"/>
                        </a:rPr>
                        <a:t>, NE: C) nos casos indicados</a:t>
                      </a:r>
                      <a:endParaRPr lang="pt-BR" sz="10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80365">
                <a:tc>
                  <a:txBody>
                    <a:bodyPr/>
                    <a:lstStyle/>
                    <a:p>
                      <a:pPr algn="l"/>
                      <a:r>
                        <a:rPr lang="pt-BR" sz="1000" b="0" dirty="0">
                          <a:solidFill>
                            <a:schemeClr val="tx2">
                              <a:lumMod val="85000"/>
                              <a:lumOff val="15000"/>
                            </a:schemeClr>
                          </a:solidFill>
                          <a:effectLst/>
                          <a:latin typeface="Montserrat" panose="00000500000000000000" pitchFamily="2" charset="0"/>
                        </a:rPr>
                        <a:t>Fadiga, ganho de peso, perda de cabelo, HA diastólica, fraqueza muscular, sonolência</a:t>
                      </a:r>
                      <a:endParaRPr lang="pt-BR" sz="10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ctr"/>
                      <a:r>
                        <a:rPr lang="pt-BR" sz="1000" b="1" dirty="0">
                          <a:solidFill>
                            <a:schemeClr val="tx2">
                              <a:lumMod val="85000"/>
                              <a:lumOff val="15000"/>
                            </a:schemeClr>
                          </a:solidFill>
                          <a:effectLst/>
                          <a:latin typeface="Montserrat" panose="00000500000000000000" pitchFamily="2" charset="0"/>
                        </a:rPr>
                        <a:t>Hipotireoidismo</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just"/>
                      <a:r>
                        <a:rPr lang="pt-BR" sz="1000" b="0" dirty="0">
                          <a:solidFill>
                            <a:schemeClr val="tx2">
                              <a:lumMod val="85000"/>
                              <a:lumOff val="15000"/>
                            </a:schemeClr>
                          </a:solidFill>
                          <a:effectLst/>
                          <a:latin typeface="Montserrat" panose="00000500000000000000" pitchFamily="2" charset="0"/>
                        </a:rPr>
                        <a:t>Rastreamento: TSH e T4 livre (GR: I, NE: B)</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extLst>
                  <a:ext uri="{0D108BD9-81ED-4DB2-BD59-A6C34878D82A}">
                    <a16:rowId xmlns:a16="http://schemas.microsoft.com/office/drawing/2014/main" val="10003"/>
                  </a:ext>
                </a:extLst>
              </a:tr>
              <a:tr h="569595">
                <a:tc>
                  <a:txBody>
                    <a:bodyPr/>
                    <a:lstStyle/>
                    <a:p>
                      <a:pPr algn="l"/>
                      <a:r>
                        <a:rPr lang="pt-BR" sz="1000" b="0" dirty="0">
                          <a:solidFill>
                            <a:schemeClr val="tx2">
                              <a:lumMod val="85000"/>
                              <a:lumOff val="15000"/>
                            </a:schemeClr>
                          </a:solidFill>
                          <a:effectLst/>
                          <a:latin typeface="Montserrat" panose="00000500000000000000" pitchFamily="2" charset="0"/>
                        </a:rPr>
                        <a:t>Intolerância ao calor, perda de peso, taquicardia/palpitações, tremores, bócio, exoftalmia, hipertermia,  reflexos exaltados</a:t>
                      </a:r>
                      <a:endParaRPr lang="pt-BR" sz="10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BR" sz="1000" b="1" dirty="0">
                          <a:solidFill>
                            <a:schemeClr val="tx2">
                              <a:lumMod val="85000"/>
                              <a:lumOff val="15000"/>
                            </a:schemeClr>
                          </a:solidFill>
                          <a:effectLst/>
                          <a:latin typeface="Montserrat" panose="00000500000000000000" pitchFamily="2" charset="0"/>
                        </a:rPr>
                        <a:t>Hipertireoidismo</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r>
                        <a:rPr lang="pt-BR" sz="1000" b="0" dirty="0">
                          <a:solidFill>
                            <a:schemeClr val="tx2">
                              <a:lumMod val="85000"/>
                              <a:lumOff val="15000"/>
                            </a:schemeClr>
                          </a:solidFill>
                          <a:effectLst/>
                          <a:latin typeface="Montserrat" panose="00000500000000000000" pitchFamily="2" charset="0"/>
                        </a:rPr>
                        <a:t>Rastreamento: TSH e T4 livre (GR: I; NE: B)</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685165">
                <a:tc>
                  <a:txBody>
                    <a:bodyPr/>
                    <a:lstStyle/>
                    <a:p>
                      <a:pPr algn="l"/>
                      <a:r>
                        <a:rPr lang="pt-BR" sz="1000" b="0" dirty="0">
                          <a:solidFill>
                            <a:schemeClr val="tx2">
                              <a:lumMod val="85000"/>
                              <a:lumOff val="15000"/>
                            </a:schemeClr>
                          </a:solidFill>
                          <a:effectLst/>
                          <a:latin typeface="Montserrat" panose="00000500000000000000" pitchFamily="2" charset="0"/>
                        </a:rPr>
                        <a:t>Litíase urinaria, osteoporose, depressão, letargia, fraqueza ou espasmos musculares, sede, </a:t>
                      </a:r>
                      <a:r>
                        <a:rPr lang="pt-BR" sz="1000" b="0" dirty="0" err="1">
                          <a:solidFill>
                            <a:schemeClr val="tx2">
                              <a:lumMod val="85000"/>
                              <a:lumOff val="15000"/>
                            </a:schemeClr>
                          </a:solidFill>
                          <a:effectLst/>
                          <a:latin typeface="Montserrat" panose="00000500000000000000" pitchFamily="2" charset="0"/>
                        </a:rPr>
                        <a:t>poliúria</a:t>
                      </a:r>
                      <a:r>
                        <a:rPr lang="pt-BR" sz="1000" b="0" dirty="0">
                          <a:solidFill>
                            <a:schemeClr val="tx2">
                              <a:lumMod val="85000"/>
                              <a:lumOff val="15000"/>
                            </a:schemeClr>
                          </a:solidFill>
                          <a:effectLst/>
                          <a:latin typeface="Montserrat" panose="00000500000000000000" pitchFamily="2" charset="0"/>
                        </a:rPr>
                        <a:t>, </a:t>
                      </a:r>
                      <a:r>
                        <a:rPr lang="pt-BR" sz="1000" b="0" dirty="0" err="1">
                          <a:solidFill>
                            <a:schemeClr val="tx2">
                              <a:lumMod val="85000"/>
                              <a:lumOff val="15000"/>
                            </a:schemeClr>
                          </a:solidFill>
                          <a:effectLst/>
                          <a:latin typeface="Montserrat" panose="00000500000000000000" pitchFamily="2" charset="0"/>
                        </a:rPr>
                        <a:t>polidpsia</a:t>
                      </a:r>
                      <a:r>
                        <a:rPr lang="pt-BR" sz="1000" b="0" dirty="0">
                          <a:solidFill>
                            <a:schemeClr val="tx2">
                              <a:lumMod val="85000"/>
                              <a:lumOff val="15000"/>
                            </a:schemeClr>
                          </a:solidFill>
                          <a:effectLst/>
                          <a:latin typeface="Montserrat" panose="00000500000000000000" pitchFamily="2" charset="0"/>
                        </a:rPr>
                        <a:t>, constipação</a:t>
                      </a:r>
                      <a:endParaRPr lang="pt-BR" sz="10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ctr"/>
                      <a:r>
                        <a:rPr lang="pt-BR" sz="1000" b="1" dirty="0">
                          <a:solidFill>
                            <a:schemeClr val="tx2">
                              <a:lumMod val="85000"/>
                              <a:lumOff val="15000"/>
                            </a:schemeClr>
                          </a:solidFill>
                          <a:effectLst/>
                          <a:latin typeface="Montserrat" panose="00000500000000000000" pitchFamily="2" charset="0"/>
                        </a:rPr>
                        <a:t>Hiperparatireoidismo (hiperplasia ou adenoma)</a:t>
                      </a:r>
                      <a:endParaRPr lang="pt-BR" sz="1000" b="1"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just"/>
                      <a:r>
                        <a:rPr lang="pt-BR" sz="1000" b="0" dirty="0">
                          <a:solidFill>
                            <a:schemeClr val="tx2">
                              <a:lumMod val="85000"/>
                              <a:lumOff val="15000"/>
                            </a:schemeClr>
                          </a:solidFill>
                          <a:effectLst/>
                          <a:latin typeface="Montserrat" panose="00000500000000000000" pitchFamily="2" charset="0"/>
                        </a:rPr>
                        <a:t>Cálcio total e/ou iônico, fósforo, PTH, </a:t>
                      </a:r>
                      <a:r>
                        <a:rPr lang="pt-BR" sz="1000" b="0" dirty="0" err="1">
                          <a:solidFill>
                            <a:schemeClr val="tx2">
                              <a:lumMod val="85000"/>
                              <a:lumOff val="15000"/>
                            </a:schemeClr>
                          </a:solidFill>
                          <a:effectLst/>
                          <a:latin typeface="Montserrat" panose="00000500000000000000" pitchFamily="2" charset="0"/>
                        </a:rPr>
                        <a:t>calciúria</a:t>
                      </a:r>
                      <a:r>
                        <a:rPr lang="pt-BR" sz="1000" b="0" dirty="0">
                          <a:solidFill>
                            <a:schemeClr val="tx2">
                              <a:lumMod val="85000"/>
                              <a:lumOff val="15000"/>
                            </a:schemeClr>
                          </a:solidFill>
                          <a:effectLst/>
                          <a:latin typeface="Montserrat" panose="00000500000000000000" pitchFamily="2" charset="0"/>
                        </a:rPr>
                        <a:t> de 24h e dosagem de vitamina D (GR: I; NE: B)</a:t>
                      </a:r>
                      <a:endParaRPr lang="pt-BR" sz="10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extLst>
                  <a:ext uri="{0D108BD9-81ED-4DB2-BD59-A6C34878D82A}">
                    <a16:rowId xmlns:a16="http://schemas.microsoft.com/office/drawing/2014/main" val="10005"/>
                  </a:ext>
                </a:extLst>
              </a:tr>
            </a:tbl>
          </a:graphicData>
        </a:graphic>
      </p:graphicFrame>
      <p:sp>
        <p:nvSpPr>
          <p:cNvPr id="7" name="Text Box 12">
            <a:extLst>
              <a:ext uri="{FF2B5EF4-FFF2-40B4-BE49-F238E27FC236}">
                <a16:creationId xmlns:a16="http://schemas.microsoft.com/office/drawing/2014/main" id="{5EA56F87-45DA-4F74-9786-866B4B70D38F}"/>
              </a:ext>
            </a:extLst>
          </p:cNvPr>
          <p:cNvSpPr txBox="1"/>
          <p:nvPr/>
        </p:nvSpPr>
        <p:spPr>
          <a:xfrm>
            <a:off x="157018" y="6029389"/>
            <a:ext cx="5708074" cy="507831"/>
          </a:xfrm>
          <a:prstGeom prst="rect">
            <a:avLst/>
          </a:prstGeom>
          <a:noFill/>
        </p:spPr>
        <p:txBody>
          <a:bodyPr wrap="square" rtlCol="0">
            <a:spAutoFit/>
          </a:bodyPr>
          <a:lstStyle/>
          <a:p>
            <a:r>
              <a:rPr lang="pt-BR" sz="900" dirty="0">
                <a:latin typeface="Montserrat Medium" panose="00000600000000000000" pitchFamily="2" charset="0"/>
                <a:cs typeface="Avenir LT Std 55 Roman" panose="020B0503020203020204" charset="0"/>
              </a:rPr>
              <a:t>Barroso WKS, Rodrigues CIS, </a:t>
            </a:r>
            <a:r>
              <a:rPr lang="pt-BR" sz="900" dirty="0" err="1">
                <a:latin typeface="Montserrat Medium" panose="00000600000000000000" pitchFamily="2" charset="0"/>
                <a:cs typeface="Avenir LT Std 55 Roman" panose="020B0503020203020204" charset="0"/>
              </a:rPr>
              <a:t>Bortolotto</a:t>
            </a:r>
            <a:r>
              <a:rPr lang="pt-BR" sz="900" dirty="0">
                <a:latin typeface="Montserrat Medium" panose="00000600000000000000" pitchFamily="2" charset="0"/>
                <a:cs typeface="Avenir LT Std 55 Roman" panose="020B0503020203020204" charset="0"/>
              </a:rPr>
              <a:t> LA, Mota-Gomes MA, Brandão AA, </a:t>
            </a:r>
          </a:p>
          <a:p>
            <a:r>
              <a:rPr lang="pt-BR" sz="900" dirty="0">
                <a:latin typeface="Montserrat Medium" panose="00000600000000000000" pitchFamily="2" charset="0"/>
                <a:cs typeface="Avenir LT Std 55 Roman" panose="020B0503020203020204" charset="0"/>
              </a:rPr>
              <a:t>Feitosa ADM, et al. Diretrizes Brasileiras de Hipertensão Arterial – 2020. </a:t>
            </a:r>
          </a:p>
          <a:p>
            <a:r>
              <a:rPr lang="pt-BR" sz="900" dirty="0">
                <a:latin typeface="Montserrat Medium" panose="00000600000000000000" pitchFamily="2" charset="0"/>
                <a:cs typeface="Avenir LT Std 55 Roman" panose="020B0503020203020204" charset="0"/>
              </a:rPr>
              <a:t>Arq. Bras. </a:t>
            </a:r>
            <a:r>
              <a:rPr lang="pt-BR" sz="900" dirty="0" err="1">
                <a:latin typeface="Montserrat Medium" panose="00000600000000000000" pitchFamily="2" charset="0"/>
                <a:cs typeface="Avenir LT Std 55 Roman" panose="020B0503020203020204" charset="0"/>
              </a:rPr>
              <a:t>Cardiol</a:t>
            </a:r>
            <a:r>
              <a:rPr lang="pt-BR" sz="900" dirty="0">
                <a:latin typeface="Montserrat Medium" panose="00000600000000000000" pitchFamily="2" charset="0"/>
                <a:cs typeface="Avenir LT Std 55 Roman" panose="020B0503020203020204" charset="0"/>
              </a:rPr>
              <a:t>. 2021;116(3):516-658.</a:t>
            </a:r>
            <a:endParaRPr lang="es-ES" sz="900" dirty="0">
              <a:latin typeface="Montserrat Medium" panose="00000600000000000000" pitchFamily="2" charset="0"/>
              <a:cs typeface="Avenir LT Std 55 Roman" panose="020B0503020203020204" charset="0"/>
            </a:endParaRPr>
          </a:p>
        </p:txBody>
      </p:sp>
      <p:sp>
        <p:nvSpPr>
          <p:cNvPr id="8" name="Text Box 18">
            <a:extLst>
              <a:ext uri="{FF2B5EF4-FFF2-40B4-BE49-F238E27FC236}">
                <a16:creationId xmlns:a16="http://schemas.microsoft.com/office/drawing/2014/main" id="{8221EB07-20AF-4D77-807E-51095C22E398}"/>
              </a:ext>
            </a:extLst>
          </p:cNvPr>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PRINCIPAIS CAUSAS DE HIPERTENSÃO SECUNDÁRIA </a:t>
            </a:r>
          </a:p>
        </p:txBody>
      </p:sp>
      <p:sp>
        <p:nvSpPr>
          <p:cNvPr id="9" name="Text Box 19">
            <a:extLst>
              <a:ext uri="{FF2B5EF4-FFF2-40B4-BE49-F238E27FC236}">
                <a16:creationId xmlns:a16="http://schemas.microsoft.com/office/drawing/2014/main" id="{153BD333-998D-4AFD-9889-1CFA0DC0721E}"/>
              </a:ext>
            </a:extLst>
          </p:cNvPr>
          <p:cNvSpPr txBox="1"/>
          <p:nvPr/>
        </p:nvSpPr>
        <p:spPr>
          <a:xfrm>
            <a:off x="3648973" y="675928"/>
            <a:ext cx="8744259" cy="369332"/>
          </a:xfrm>
          <a:prstGeom prst="rect">
            <a:avLst/>
          </a:prstGeom>
          <a:noFill/>
        </p:spPr>
        <p:txBody>
          <a:bodyPr wrap="square" rtlCol="0">
            <a:spAutoFit/>
          </a:bodyPr>
          <a:lstStyle/>
          <a:p>
            <a:r>
              <a:rPr lang="pt-BR" altLang="en-US" sz="1800" dirty="0">
                <a:latin typeface="Montserrat ExtraBold" panose="00000900000000000000" pitchFamily="2" charset="0"/>
                <a:ea typeface="Segoe UI Black" panose="020B0A02040204020203" pitchFamily="34" charset="0"/>
                <a:cs typeface="AvenirNext LT Pro Bold" panose="020B0804020202020204" charset="0"/>
              </a:rPr>
              <a:t>SINAIS INDICATIVOS E RASTREAMENTO DIAGNÓSTICO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3"/>
          <p:cNvGraphicFramePr>
            <a:graphicFrameLocks noGrp="1"/>
          </p:cNvGraphicFramePr>
          <p:nvPr>
            <p:extLst>
              <p:ext uri="{D42A27DB-BD31-4B8C-83A1-F6EECF244321}">
                <p14:modId xmlns:p14="http://schemas.microsoft.com/office/powerpoint/2010/main" val="2916904555"/>
              </p:ext>
            </p:extLst>
          </p:nvPr>
        </p:nvGraphicFramePr>
        <p:xfrm>
          <a:off x="894715" y="1533968"/>
          <a:ext cx="10617835" cy="3799840"/>
        </p:xfrm>
        <a:graphic>
          <a:graphicData uri="http://schemas.openxmlformats.org/drawingml/2006/table">
            <a:tbl>
              <a:tblPr firstRow="1" firstCol="1" bandRow="1">
                <a:tableStyleId>{BC89EF96-8CEA-46FF-86C4-4CE0E7609802}</a:tableStyleId>
              </a:tblPr>
              <a:tblGrid>
                <a:gridCol w="3539490">
                  <a:extLst>
                    <a:ext uri="{9D8B030D-6E8A-4147-A177-3AD203B41FA5}">
                      <a16:colId xmlns:a16="http://schemas.microsoft.com/office/drawing/2014/main" val="20000"/>
                    </a:ext>
                  </a:extLst>
                </a:gridCol>
                <a:gridCol w="2782570">
                  <a:extLst>
                    <a:ext uri="{9D8B030D-6E8A-4147-A177-3AD203B41FA5}">
                      <a16:colId xmlns:a16="http://schemas.microsoft.com/office/drawing/2014/main" val="20001"/>
                    </a:ext>
                  </a:extLst>
                </a:gridCol>
                <a:gridCol w="4295775">
                  <a:extLst>
                    <a:ext uri="{9D8B030D-6E8A-4147-A177-3AD203B41FA5}">
                      <a16:colId xmlns:a16="http://schemas.microsoft.com/office/drawing/2014/main" val="20002"/>
                    </a:ext>
                  </a:extLst>
                </a:gridCol>
              </a:tblGrid>
              <a:tr h="1125855">
                <a:tc>
                  <a:txBody>
                    <a:bodyPr/>
                    <a:lstStyle/>
                    <a:p>
                      <a:pPr algn="just"/>
                      <a:r>
                        <a:rPr lang="pt-BR" sz="1200" b="0" dirty="0">
                          <a:solidFill>
                            <a:schemeClr val="tx2">
                              <a:lumMod val="85000"/>
                              <a:lumOff val="15000"/>
                            </a:schemeClr>
                          </a:solidFill>
                          <a:effectLst/>
                          <a:latin typeface="Montserrat" panose="00000500000000000000" pitchFamily="2" charset="0"/>
                        </a:rPr>
                        <a:t>Ganho de peso, </a:t>
                      </a:r>
                      <a:r>
                        <a:rPr lang="pt-BR" sz="1200" b="0" dirty="0" err="1">
                          <a:solidFill>
                            <a:schemeClr val="tx2">
                              <a:lumMod val="85000"/>
                              <a:lumOff val="15000"/>
                            </a:schemeClr>
                          </a:solidFill>
                          <a:effectLst/>
                          <a:latin typeface="Montserrat" panose="00000500000000000000" pitchFamily="2" charset="0"/>
                        </a:rPr>
                        <a:t>diminuição</a:t>
                      </a:r>
                      <a:r>
                        <a:rPr lang="pt-BR" sz="1200" b="0" dirty="0">
                          <a:solidFill>
                            <a:schemeClr val="tx2">
                              <a:lumMod val="85000"/>
                              <a:lumOff val="15000"/>
                            </a:schemeClr>
                          </a:solidFill>
                          <a:effectLst/>
                          <a:latin typeface="Montserrat" panose="00000500000000000000" pitchFamily="2" charset="0"/>
                        </a:rPr>
                        <a:t> da libido, fadiga, </a:t>
                      </a:r>
                      <a:r>
                        <a:rPr lang="pt-BR" sz="1200" b="0" dirty="0" err="1">
                          <a:solidFill>
                            <a:schemeClr val="tx2">
                              <a:lumMod val="85000"/>
                              <a:lumOff val="15000"/>
                            </a:schemeClr>
                          </a:solidFill>
                          <a:effectLst/>
                          <a:latin typeface="Montserrat" panose="00000500000000000000" pitchFamily="2" charset="0"/>
                        </a:rPr>
                        <a:t>hirsutismo</a:t>
                      </a:r>
                      <a:r>
                        <a:rPr lang="pt-BR" sz="1200" b="0" dirty="0">
                          <a:solidFill>
                            <a:schemeClr val="tx2">
                              <a:lumMod val="85000"/>
                              <a:lumOff val="15000"/>
                            </a:schemeClr>
                          </a:solidFill>
                          <a:effectLst/>
                          <a:latin typeface="Montserrat" panose="00000500000000000000" pitchFamily="2" charset="0"/>
                        </a:rPr>
                        <a:t>, amenorreia, “</a:t>
                      </a:r>
                      <a:r>
                        <a:rPr lang="pt-BR" sz="1200" b="0" dirty="0" err="1">
                          <a:solidFill>
                            <a:schemeClr val="tx2">
                              <a:lumMod val="85000"/>
                              <a:lumOff val="15000"/>
                            </a:schemeClr>
                          </a:solidFill>
                          <a:effectLst/>
                          <a:latin typeface="Montserrat" panose="00000500000000000000" pitchFamily="2" charset="0"/>
                        </a:rPr>
                        <a:t>facies</a:t>
                      </a:r>
                      <a:r>
                        <a:rPr lang="pt-BR" sz="1200" b="0" dirty="0">
                          <a:solidFill>
                            <a:schemeClr val="tx2">
                              <a:lumMod val="85000"/>
                              <a:lumOff val="15000"/>
                            </a:schemeClr>
                          </a:solidFill>
                          <a:effectLst/>
                          <a:latin typeface="Montserrat" panose="00000500000000000000" pitchFamily="2" charset="0"/>
                        </a:rPr>
                        <a:t> em lua cheia”, “giba dorsal”, estrias </a:t>
                      </a:r>
                      <a:r>
                        <a:rPr lang="pt-BR" sz="1200" b="0" dirty="0" err="1">
                          <a:solidFill>
                            <a:schemeClr val="tx2">
                              <a:lumMod val="85000"/>
                              <a:lumOff val="15000"/>
                            </a:schemeClr>
                          </a:solidFill>
                          <a:effectLst/>
                          <a:latin typeface="Montserrat" panose="00000500000000000000" pitchFamily="2" charset="0"/>
                        </a:rPr>
                        <a:t>purpúreas</a:t>
                      </a:r>
                      <a:r>
                        <a:rPr lang="pt-BR" sz="1200" b="0" dirty="0">
                          <a:solidFill>
                            <a:schemeClr val="tx2">
                              <a:lumMod val="85000"/>
                              <a:lumOff val="15000"/>
                            </a:schemeClr>
                          </a:solidFill>
                          <a:effectLst/>
                          <a:latin typeface="Montserrat" panose="00000500000000000000" pitchFamily="2" charset="0"/>
                        </a:rPr>
                        <a:t>, obesidade central, </a:t>
                      </a:r>
                      <a:r>
                        <a:rPr lang="pt-BR" sz="1200" b="0" dirty="0" err="1">
                          <a:solidFill>
                            <a:schemeClr val="tx2">
                              <a:lumMod val="85000"/>
                              <a:lumOff val="15000"/>
                            </a:schemeClr>
                          </a:solidFill>
                          <a:effectLst/>
                          <a:latin typeface="Montserrat" panose="00000500000000000000" pitchFamily="2" charset="0"/>
                        </a:rPr>
                        <a:t>hipopotassemia</a:t>
                      </a:r>
                      <a:endParaRPr lang="pt-BR" sz="1200" b="0" dirty="0" err="1">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BR" sz="1100" b="1" dirty="0">
                          <a:solidFill>
                            <a:schemeClr val="tx2">
                              <a:lumMod val="85000"/>
                              <a:lumOff val="15000"/>
                            </a:schemeClr>
                          </a:solidFill>
                          <a:effectLst/>
                          <a:latin typeface="Montserrat" panose="00000500000000000000" pitchFamily="2" charset="0"/>
                        </a:rPr>
                        <a:t>Síndrome de Cushing (hiperplasia, adenoma e excesso de </a:t>
                      </a:r>
                      <a:r>
                        <a:rPr lang="pt-BR" sz="1100" b="1" dirty="0" err="1">
                          <a:solidFill>
                            <a:schemeClr val="tx2">
                              <a:lumMod val="85000"/>
                              <a:lumOff val="15000"/>
                            </a:schemeClr>
                          </a:solidFill>
                          <a:effectLst/>
                          <a:latin typeface="Montserrat" panose="00000500000000000000" pitchFamily="2" charset="0"/>
                        </a:rPr>
                        <a:t>produção</a:t>
                      </a:r>
                      <a:r>
                        <a:rPr lang="pt-BR" sz="1100" b="1" dirty="0">
                          <a:solidFill>
                            <a:schemeClr val="tx2">
                              <a:lumMod val="85000"/>
                              <a:lumOff val="15000"/>
                            </a:schemeClr>
                          </a:solidFill>
                          <a:effectLst/>
                          <a:latin typeface="Montserrat" panose="00000500000000000000" pitchFamily="2" charset="0"/>
                        </a:rPr>
                        <a:t> de ACTH)</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r>
                        <a:rPr lang="pt-BR" sz="1200" b="0" dirty="0">
                          <a:solidFill>
                            <a:schemeClr val="tx2">
                              <a:lumMod val="85000"/>
                              <a:lumOff val="15000"/>
                            </a:schemeClr>
                          </a:solidFill>
                          <a:effectLst/>
                          <a:latin typeface="Montserrat" panose="00000500000000000000" pitchFamily="2" charset="0"/>
                        </a:rPr>
                        <a:t>Cortisol basal, cortisol salivar a meia-noite, cortisol </a:t>
                      </a:r>
                      <a:r>
                        <a:rPr lang="pt-BR" sz="1200" b="0" dirty="0" err="1">
                          <a:solidFill>
                            <a:schemeClr val="tx2">
                              <a:lumMod val="85000"/>
                              <a:lumOff val="15000"/>
                            </a:schemeClr>
                          </a:solidFill>
                          <a:effectLst/>
                          <a:latin typeface="Montserrat" panose="00000500000000000000" pitchFamily="2" charset="0"/>
                        </a:rPr>
                        <a:t>urinário</a:t>
                      </a:r>
                      <a:r>
                        <a:rPr lang="pt-BR" sz="1200" b="0" dirty="0">
                          <a:solidFill>
                            <a:schemeClr val="tx2">
                              <a:lumMod val="85000"/>
                              <a:lumOff val="15000"/>
                            </a:schemeClr>
                          </a:solidFill>
                          <a:effectLst/>
                          <a:latin typeface="Montserrat" panose="00000500000000000000" pitchFamily="2" charset="0"/>
                        </a:rPr>
                        <a:t> livre de 24h e teste de </a:t>
                      </a:r>
                      <a:r>
                        <a:rPr lang="pt-BR" sz="1200" b="0" dirty="0" err="1">
                          <a:solidFill>
                            <a:schemeClr val="tx2">
                              <a:lumMod val="85000"/>
                              <a:lumOff val="15000"/>
                            </a:schemeClr>
                          </a:solidFill>
                          <a:effectLst/>
                          <a:latin typeface="Montserrat" panose="00000500000000000000" pitchFamily="2" charset="0"/>
                        </a:rPr>
                        <a:t>supressão</a:t>
                      </a:r>
                      <a:r>
                        <a:rPr lang="pt-BR" sz="1200" b="0" dirty="0">
                          <a:solidFill>
                            <a:schemeClr val="tx2">
                              <a:lumMod val="85000"/>
                              <a:lumOff val="15000"/>
                            </a:schemeClr>
                          </a:solidFill>
                          <a:effectLst/>
                          <a:latin typeface="Montserrat" panose="00000500000000000000" pitchFamily="2" charset="0"/>
                        </a:rPr>
                        <a:t> com dexametasona ou </a:t>
                      </a:r>
                      <a:r>
                        <a:rPr lang="pt-BR" sz="1200" b="0" dirty="0" err="1">
                          <a:solidFill>
                            <a:schemeClr val="tx2">
                              <a:lumMod val="85000"/>
                              <a:lumOff val="15000"/>
                            </a:schemeClr>
                          </a:solidFill>
                          <a:effectLst/>
                          <a:latin typeface="Montserrat" panose="00000500000000000000" pitchFamily="2" charset="0"/>
                        </a:rPr>
                        <a:t>betametasona</a:t>
                      </a:r>
                      <a:r>
                        <a:rPr lang="pt-BR" sz="1200" b="0" dirty="0">
                          <a:solidFill>
                            <a:schemeClr val="tx2">
                              <a:lumMod val="85000"/>
                              <a:lumOff val="15000"/>
                            </a:schemeClr>
                          </a:solidFill>
                          <a:effectLst/>
                          <a:latin typeface="Montserrat" panose="00000500000000000000" pitchFamily="2" charset="0"/>
                        </a:rPr>
                        <a:t>: tomar dexametasona 1 mg às 23-24h e dosar cortisol matinal (7-8h) do dia seguinte. TC, RNM. (GR: I; NE: B)</a:t>
                      </a:r>
                      <a:endParaRPr lang="pt-BR" sz="12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315720">
                <a:tc>
                  <a:txBody>
                    <a:bodyPr/>
                    <a:lstStyle/>
                    <a:p>
                      <a:pPr algn="just"/>
                      <a:r>
                        <a:rPr lang="pt-BR" sz="1200" b="0" dirty="0">
                          <a:solidFill>
                            <a:schemeClr val="tx2">
                              <a:lumMod val="85000"/>
                              <a:lumOff val="15000"/>
                            </a:schemeClr>
                          </a:solidFill>
                          <a:effectLst/>
                          <a:latin typeface="Montserrat" panose="00000500000000000000" pitchFamily="2" charset="0"/>
                        </a:rPr>
                        <a:t>Aumento da gordura central ou generalizada</a:t>
                      </a:r>
                      <a:endParaRPr lang="pt-BR" sz="12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ctr"/>
                      <a:r>
                        <a:rPr lang="pt-BR" sz="1100" b="1" dirty="0">
                          <a:solidFill>
                            <a:schemeClr val="tx2">
                              <a:lumMod val="85000"/>
                              <a:lumOff val="15000"/>
                            </a:schemeClr>
                          </a:solidFill>
                          <a:effectLst/>
                          <a:latin typeface="Montserrat" panose="00000500000000000000" pitchFamily="2" charset="0"/>
                        </a:rPr>
                        <a:t>Obesidade </a:t>
                      </a:r>
                    </a:p>
                    <a:p>
                      <a:pPr algn="ctr"/>
                      <a:r>
                        <a:rPr lang="pt-BR" sz="1100" b="1" dirty="0">
                          <a:solidFill>
                            <a:schemeClr val="tx2">
                              <a:lumMod val="85000"/>
                              <a:lumOff val="15000"/>
                            </a:schemeClr>
                          </a:solidFill>
                          <a:effectLst/>
                          <a:latin typeface="Montserrat" panose="00000500000000000000" pitchFamily="2" charset="0"/>
                        </a:rPr>
                        <a:t>Classe 1:</a:t>
                      </a:r>
                    </a:p>
                    <a:p>
                      <a:pPr algn="ctr"/>
                      <a:r>
                        <a:rPr lang="pt-BR" sz="1100" b="1" dirty="0">
                          <a:solidFill>
                            <a:schemeClr val="tx2">
                              <a:lumMod val="85000"/>
                              <a:lumOff val="15000"/>
                            </a:schemeClr>
                          </a:solidFill>
                          <a:effectLst/>
                          <a:latin typeface="Montserrat" panose="00000500000000000000" pitchFamily="2" charset="0"/>
                        </a:rPr>
                        <a:t>IMC de 30 a &lt; 35 kg/m</a:t>
                      </a:r>
                      <a:r>
                        <a:rPr lang="pt-BR" sz="1100" b="1" baseline="30000" dirty="0">
                          <a:solidFill>
                            <a:schemeClr val="tx2">
                              <a:lumMod val="85000"/>
                              <a:lumOff val="15000"/>
                            </a:schemeClr>
                          </a:solidFill>
                          <a:effectLst/>
                          <a:latin typeface="Montserrat" panose="00000500000000000000" pitchFamily="2" charset="0"/>
                        </a:rPr>
                        <a:t>2</a:t>
                      </a:r>
                      <a:endParaRPr lang="pt-BR" sz="1100" b="1" dirty="0">
                        <a:solidFill>
                          <a:schemeClr val="tx2">
                            <a:lumMod val="85000"/>
                            <a:lumOff val="15000"/>
                          </a:schemeClr>
                        </a:solidFill>
                        <a:effectLst/>
                        <a:latin typeface="Montserrat" panose="00000500000000000000" pitchFamily="2" charset="0"/>
                      </a:endParaRPr>
                    </a:p>
                    <a:p>
                      <a:pPr algn="ctr"/>
                      <a:r>
                        <a:rPr lang="pt-BR" sz="1100" b="1" dirty="0">
                          <a:solidFill>
                            <a:schemeClr val="tx2">
                              <a:lumMod val="85000"/>
                              <a:lumOff val="15000"/>
                            </a:schemeClr>
                          </a:solidFill>
                          <a:effectLst/>
                          <a:latin typeface="Montserrat" panose="00000500000000000000" pitchFamily="2" charset="0"/>
                        </a:rPr>
                        <a:t>Classe 2:</a:t>
                      </a:r>
                    </a:p>
                    <a:p>
                      <a:pPr algn="ctr"/>
                      <a:r>
                        <a:rPr lang="pt-BR" sz="1100" b="1" dirty="0">
                          <a:solidFill>
                            <a:schemeClr val="tx2">
                              <a:lumMod val="85000"/>
                              <a:lumOff val="15000"/>
                            </a:schemeClr>
                          </a:solidFill>
                          <a:effectLst/>
                          <a:latin typeface="Montserrat" panose="00000500000000000000" pitchFamily="2" charset="0"/>
                        </a:rPr>
                        <a:t> IMC de 35 a &lt; 40 kg/m</a:t>
                      </a:r>
                      <a:r>
                        <a:rPr lang="pt-BR" sz="1100" b="1" baseline="30000" dirty="0">
                          <a:solidFill>
                            <a:schemeClr val="tx2">
                              <a:lumMod val="85000"/>
                              <a:lumOff val="15000"/>
                            </a:schemeClr>
                          </a:solidFill>
                          <a:effectLst/>
                          <a:latin typeface="Montserrat" panose="00000500000000000000" pitchFamily="2" charset="0"/>
                        </a:rPr>
                        <a:t>2</a:t>
                      </a:r>
                      <a:endParaRPr lang="pt-BR" sz="1100" b="1" dirty="0">
                        <a:solidFill>
                          <a:schemeClr val="tx2">
                            <a:lumMod val="85000"/>
                            <a:lumOff val="15000"/>
                          </a:schemeClr>
                        </a:solidFill>
                        <a:effectLst/>
                        <a:latin typeface="Montserrat" panose="00000500000000000000" pitchFamily="2" charset="0"/>
                      </a:endParaRPr>
                    </a:p>
                    <a:p>
                      <a:pPr algn="ctr"/>
                      <a:r>
                        <a:rPr lang="pt-BR" sz="1100" b="1" dirty="0">
                          <a:solidFill>
                            <a:schemeClr val="tx2">
                              <a:lumMod val="85000"/>
                              <a:lumOff val="15000"/>
                            </a:schemeClr>
                          </a:solidFill>
                          <a:effectLst/>
                          <a:latin typeface="Montserrat" panose="00000500000000000000" pitchFamily="2" charset="0"/>
                        </a:rPr>
                        <a:t>Classe 3:</a:t>
                      </a:r>
                    </a:p>
                    <a:p>
                      <a:pPr algn="ctr"/>
                      <a:r>
                        <a:rPr lang="pt-BR" sz="1100" b="1" dirty="0">
                          <a:solidFill>
                            <a:schemeClr val="tx2">
                              <a:lumMod val="85000"/>
                              <a:lumOff val="15000"/>
                            </a:schemeClr>
                          </a:solidFill>
                          <a:effectLst/>
                          <a:latin typeface="Montserrat" panose="00000500000000000000" pitchFamily="2" charset="0"/>
                        </a:rPr>
                        <a:t>IMC </a:t>
                      </a:r>
                      <a:r>
                        <a:rPr lang="pt-BR" sz="1100" b="1" dirty="0">
                          <a:solidFill>
                            <a:schemeClr val="tx2">
                              <a:lumMod val="85000"/>
                              <a:lumOff val="15000"/>
                            </a:schemeClr>
                          </a:solidFill>
                          <a:effectLst/>
                          <a:latin typeface="Montserrat" panose="00000500000000000000" pitchFamily="2" charset="0"/>
                          <a:sym typeface="Symbol" panose="05050102010706020507" pitchFamily="2" charset="2"/>
                        </a:rPr>
                        <a:t></a:t>
                      </a:r>
                      <a:r>
                        <a:rPr lang="pt-BR" sz="1100" b="1" dirty="0">
                          <a:solidFill>
                            <a:schemeClr val="tx2">
                              <a:lumMod val="85000"/>
                              <a:lumOff val="15000"/>
                            </a:schemeClr>
                          </a:solidFill>
                          <a:effectLst/>
                          <a:latin typeface="Montserrat" panose="00000500000000000000" pitchFamily="2" charset="0"/>
                        </a:rPr>
                        <a:t> 40 kg/m</a:t>
                      </a:r>
                      <a:r>
                        <a:rPr lang="pt-BR" sz="1100" b="1" baseline="30000" dirty="0">
                          <a:solidFill>
                            <a:schemeClr val="tx2">
                              <a:lumMod val="85000"/>
                              <a:lumOff val="15000"/>
                            </a:schemeClr>
                          </a:solidFill>
                          <a:effectLst/>
                          <a:latin typeface="Montserrat" panose="00000500000000000000" pitchFamily="2" charset="0"/>
                        </a:rPr>
                        <a:t>2</a:t>
                      </a:r>
                      <a:endParaRPr lang="pt-BR" sz="1100" b="1" baseline="3000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just"/>
                      <a:r>
                        <a:rPr lang="pt-BR" sz="1200" b="0" dirty="0">
                          <a:solidFill>
                            <a:schemeClr val="tx2">
                              <a:lumMod val="85000"/>
                              <a:lumOff val="15000"/>
                            </a:schemeClr>
                          </a:solidFill>
                          <a:effectLst/>
                          <a:latin typeface="Montserrat" panose="00000500000000000000" pitchFamily="2" charset="0"/>
                        </a:rPr>
                        <a:t>IMC (Peso em kg/Altura em m</a:t>
                      </a:r>
                      <a:r>
                        <a:rPr lang="pt-BR" sz="1200" b="0" baseline="30000" dirty="0">
                          <a:solidFill>
                            <a:schemeClr val="tx2">
                              <a:lumMod val="85000"/>
                              <a:lumOff val="15000"/>
                            </a:schemeClr>
                          </a:solidFill>
                          <a:effectLst/>
                          <a:latin typeface="Montserrat" panose="00000500000000000000" pitchFamily="2" charset="0"/>
                        </a:rPr>
                        <a:t>2</a:t>
                      </a:r>
                      <a:r>
                        <a:rPr lang="pt-BR" sz="1200" b="0" dirty="0">
                          <a:solidFill>
                            <a:schemeClr val="tx2">
                              <a:lumMod val="85000"/>
                              <a:lumOff val="15000"/>
                            </a:schemeClr>
                          </a:solidFill>
                          <a:effectLst/>
                          <a:latin typeface="Montserrat" panose="00000500000000000000" pitchFamily="2" charset="0"/>
                        </a:rPr>
                        <a:t>) e da circunferência abdominal (&gt;102 cm homem e 88 cm mulher)</a:t>
                      </a:r>
                    </a:p>
                    <a:p>
                      <a:pPr algn="just"/>
                      <a:r>
                        <a:rPr lang="pt-BR" sz="1200" b="0" dirty="0">
                          <a:solidFill>
                            <a:schemeClr val="tx2">
                              <a:lumMod val="85000"/>
                              <a:lumOff val="15000"/>
                            </a:schemeClr>
                          </a:solidFill>
                          <a:effectLst/>
                          <a:latin typeface="Montserrat" panose="00000500000000000000" pitchFamily="2" charset="0"/>
                        </a:rPr>
                        <a:t>Exames de imagem: DEXA (padrão ouro), TC, RNM (estudos clínicos) (GR; </a:t>
                      </a:r>
                      <a:r>
                        <a:rPr lang="pt-BR" sz="1200" b="0" dirty="0" err="1">
                          <a:solidFill>
                            <a:schemeClr val="tx2">
                              <a:lumMod val="85000"/>
                              <a:lumOff val="15000"/>
                            </a:schemeClr>
                          </a:solidFill>
                          <a:effectLst/>
                          <a:latin typeface="Montserrat" panose="00000500000000000000" pitchFamily="2" charset="0"/>
                        </a:rPr>
                        <a:t>I</a:t>
                      </a:r>
                      <a:r>
                        <a:rPr lang="pt-BR" sz="1200" b="0" dirty="0">
                          <a:solidFill>
                            <a:schemeClr val="tx2">
                              <a:lumMod val="85000"/>
                              <a:lumOff val="15000"/>
                            </a:schemeClr>
                          </a:solidFill>
                          <a:effectLst/>
                          <a:latin typeface="Montserrat" panose="00000500000000000000" pitchFamily="2" charset="0"/>
                        </a:rPr>
                        <a:t>; NE: </a:t>
                      </a:r>
                      <a:r>
                        <a:rPr lang="pt-BR" sz="1200" b="0" dirty="0" err="1">
                          <a:solidFill>
                            <a:schemeClr val="tx2">
                              <a:lumMod val="85000"/>
                              <a:lumOff val="15000"/>
                            </a:schemeClr>
                          </a:solidFill>
                          <a:effectLst/>
                          <a:latin typeface="Montserrat" panose="00000500000000000000" pitchFamily="2" charset="0"/>
                        </a:rPr>
                        <a:t>B</a:t>
                      </a:r>
                      <a:r>
                        <a:rPr lang="pt-BR" sz="1200" b="0" dirty="0">
                          <a:solidFill>
                            <a:schemeClr val="tx2">
                              <a:lumMod val="85000"/>
                              <a:lumOff val="15000"/>
                            </a:schemeClr>
                          </a:solidFill>
                          <a:effectLst/>
                          <a:latin typeface="Montserrat" panose="00000500000000000000" pitchFamily="2" charset="0"/>
                        </a:rPr>
                        <a:t>).</a:t>
                      </a:r>
                      <a:endParaRPr lang="pt-BR" sz="12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extLst>
                  <a:ext uri="{0D108BD9-81ED-4DB2-BD59-A6C34878D82A}">
                    <a16:rowId xmlns:a16="http://schemas.microsoft.com/office/drawing/2014/main" val="10001"/>
                  </a:ext>
                </a:extLst>
              </a:tr>
              <a:tr h="1358265">
                <a:tc>
                  <a:txBody>
                    <a:bodyPr/>
                    <a:lstStyle/>
                    <a:p>
                      <a:pPr algn="just"/>
                      <a:r>
                        <a:rPr lang="pt-BR" sz="1200" b="0" dirty="0">
                          <a:solidFill>
                            <a:schemeClr val="tx2">
                              <a:lumMod val="85000"/>
                              <a:lumOff val="15000"/>
                            </a:schemeClr>
                          </a:solidFill>
                          <a:effectLst/>
                          <a:latin typeface="Montserrat" panose="00000500000000000000" pitchFamily="2" charset="0"/>
                        </a:rPr>
                        <a:t>HA em até 30% dos casos, além de diabetes, HVE e AOS. Outros: defeitos visuais, paralisia de nervos cranianos, cefaleia, </a:t>
                      </a:r>
                      <a:r>
                        <a:rPr lang="pt-BR" sz="1200" b="0" dirty="0" err="1">
                          <a:solidFill>
                            <a:schemeClr val="tx2">
                              <a:lumMod val="85000"/>
                              <a:lumOff val="15000"/>
                            </a:schemeClr>
                          </a:solidFill>
                          <a:effectLst/>
                          <a:latin typeface="Montserrat" panose="00000500000000000000" pitchFamily="2" charset="0"/>
                        </a:rPr>
                        <a:t>macrognatia</a:t>
                      </a:r>
                      <a:r>
                        <a:rPr lang="pt-BR" sz="1200" b="0" dirty="0">
                          <a:solidFill>
                            <a:schemeClr val="tx2">
                              <a:lumMod val="85000"/>
                              <a:lumOff val="15000"/>
                            </a:schemeClr>
                          </a:solidFill>
                          <a:effectLst/>
                          <a:latin typeface="Montserrat" panose="00000500000000000000" pitchFamily="2" charset="0"/>
                        </a:rPr>
                        <a:t>, crescimento de pés e mãos, hipertrofia de tecidos moles, </a:t>
                      </a:r>
                      <a:r>
                        <a:rPr lang="pt-BR" sz="1200" b="0" dirty="0" err="1">
                          <a:solidFill>
                            <a:schemeClr val="tx2">
                              <a:lumMod val="85000"/>
                              <a:lumOff val="15000"/>
                            </a:schemeClr>
                          </a:solidFill>
                          <a:effectLst/>
                          <a:latin typeface="Montserrat" panose="00000500000000000000" pitchFamily="2" charset="0"/>
                        </a:rPr>
                        <a:t>macroglossia</a:t>
                      </a:r>
                      <a:r>
                        <a:rPr lang="pt-BR" sz="1200" b="0" dirty="0">
                          <a:solidFill>
                            <a:schemeClr val="tx2">
                              <a:lumMod val="85000"/>
                              <a:lumOff val="15000"/>
                            </a:schemeClr>
                          </a:solidFill>
                          <a:effectLst/>
                          <a:latin typeface="Montserrat" panose="00000500000000000000" pitchFamily="2" charset="0"/>
                        </a:rPr>
                        <a:t>, complicações musculoesqueléticas</a:t>
                      </a:r>
                      <a:endParaRPr lang="pt-BR" sz="12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BR" sz="1100" b="1" dirty="0">
                          <a:solidFill>
                            <a:schemeClr val="tx2">
                              <a:lumMod val="85000"/>
                              <a:lumOff val="15000"/>
                            </a:schemeClr>
                          </a:solidFill>
                          <a:effectLst/>
                          <a:latin typeface="Montserrat" panose="00000500000000000000" pitchFamily="2" charset="0"/>
                        </a:rPr>
                        <a:t>Acromegalia</a:t>
                      </a:r>
                      <a:endParaRPr lang="pt-BR" sz="1100" b="1"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just"/>
                      <a:r>
                        <a:rPr lang="pt-BR" sz="1200" b="0" dirty="0">
                          <a:solidFill>
                            <a:schemeClr val="tx2">
                              <a:lumMod val="85000"/>
                              <a:lumOff val="15000"/>
                            </a:schemeClr>
                          </a:solidFill>
                          <a:effectLst/>
                          <a:latin typeface="Montserrat" panose="00000500000000000000" pitchFamily="2" charset="0"/>
                        </a:rPr>
                        <a:t>Dosagem de IGF-1 (</a:t>
                      </a:r>
                      <a:r>
                        <a:rPr lang="pt-BR" sz="1200" b="0" dirty="0" err="1">
                          <a:solidFill>
                            <a:schemeClr val="tx2">
                              <a:lumMod val="85000"/>
                              <a:lumOff val="15000"/>
                            </a:schemeClr>
                          </a:solidFill>
                          <a:effectLst/>
                          <a:latin typeface="Montserrat" panose="00000500000000000000" pitchFamily="2" charset="0"/>
                        </a:rPr>
                        <a:t>I</a:t>
                      </a:r>
                      <a:r>
                        <a:rPr lang="pt-BR" sz="1200" b="0" dirty="0">
                          <a:solidFill>
                            <a:schemeClr val="tx2">
                              <a:lumMod val="85000"/>
                              <a:lumOff val="15000"/>
                            </a:schemeClr>
                          </a:solidFill>
                          <a:effectLst/>
                          <a:latin typeface="Montserrat" panose="00000500000000000000" pitchFamily="2" charset="0"/>
                        </a:rPr>
                        <a:t>, </a:t>
                      </a:r>
                      <a:r>
                        <a:rPr lang="pt-BR" sz="1200" b="0" dirty="0" err="1">
                          <a:solidFill>
                            <a:schemeClr val="tx2">
                              <a:lumMod val="85000"/>
                              <a:lumOff val="15000"/>
                            </a:schemeClr>
                          </a:solidFill>
                          <a:effectLst/>
                          <a:latin typeface="Montserrat" panose="00000500000000000000" pitchFamily="2" charset="0"/>
                        </a:rPr>
                        <a:t>B</a:t>
                      </a:r>
                      <a:r>
                        <a:rPr lang="pt-BR" sz="1200" b="0" dirty="0">
                          <a:solidFill>
                            <a:schemeClr val="tx2">
                              <a:lumMod val="85000"/>
                              <a:lumOff val="15000"/>
                            </a:schemeClr>
                          </a:solidFill>
                          <a:effectLst/>
                          <a:latin typeface="Montserrat" panose="00000500000000000000" pitchFamily="2" charset="0"/>
                        </a:rPr>
                        <a:t>), nível sérico de GH e GH pós sobrecarga oral de glicose (</a:t>
                      </a:r>
                      <a:r>
                        <a:rPr lang="pt-BR" sz="1200" b="0" dirty="0" err="1">
                          <a:solidFill>
                            <a:schemeClr val="tx2">
                              <a:lumMod val="85000"/>
                              <a:lumOff val="15000"/>
                            </a:schemeClr>
                          </a:solidFill>
                          <a:effectLst/>
                          <a:latin typeface="Montserrat" panose="00000500000000000000" pitchFamily="2" charset="0"/>
                        </a:rPr>
                        <a:t>I</a:t>
                      </a:r>
                      <a:r>
                        <a:rPr lang="pt-BR" sz="1200" b="0" dirty="0">
                          <a:solidFill>
                            <a:schemeClr val="tx2">
                              <a:lumMod val="85000"/>
                              <a:lumOff val="15000"/>
                            </a:schemeClr>
                          </a:solidFill>
                          <a:effectLst/>
                          <a:latin typeface="Montserrat" panose="00000500000000000000" pitchFamily="2" charset="0"/>
                        </a:rPr>
                        <a:t>, </a:t>
                      </a:r>
                      <a:r>
                        <a:rPr lang="pt-BR" sz="1200" b="0" dirty="0" err="1">
                          <a:solidFill>
                            <a:schemeClr val="tx2">
                              <a:lumMod val="85000"/>
                              <a:lumOff val="15000"/>
                            </a:schemeClr>
                          </a:solidFill>
                          <a:effectLst/>
                          <a:latin typeface="Montserrat" panose="00000500000000000000" pitchFamily="2" charset="0"/>
                        </a:rPr>
                        <a:t>B</a:t>
                      </a:r>
                      <a:r>
                        <a:rPr lang="pt-BR" sz="1200" b="0" dirty="0">
                          <a:solidFill>
                            <a:schemeClr val="tx2">
                              <a:lumMod val="85000"/>
                              <a:lumOff val="15000"/>
                            </a:schemeClr>
                          </a:solidFill>
                          <a:effectLst/>
                          <a:latin typeface="Montserrat" panose="00000500000000000000" pitchFamily="2" charset="0"/>
                        </a:rPr>
                        <a:t>). Localização: RNM de sela túrcica (preferencial) ou TC de sela túrcica</a:t>
                      </a:r>
                      <a:endParaRPr lang="pt-BR" sz="1200" b="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 Box 12">
            <a:extLst>
              <a:ext uri="{FF2B5EF4-FFF2-40B4-BE49-F238E27FC236}">
                <a16:creationId xmlns:a16="http://schemas.microsoft.com/office/drawing/2014/main" id="{0B6E52D5-3F66-4D80-91A2-04613BC43A3C}"/>
              </a:ext>
            </a:extLst>
          </p:cNvPr>
          <p:cNvSpPr txBox="1"/>
          <p:nvPr/>
        </p:nvSpPr>
        <p:spPr>
          <a:xfrm>
            <a:off x="157018" y="6029389"/>
            <a:ext cx="5708074" cy="507831"/>
          </a:xfrm>
          <a:prstGeom prst="rect">
            <a:avLst/>
          </a:prstGeom>
          <a:noFill/>
        </p:spPr>
        <p:txBody>
          <a:bodyPr wrap="square" rtlCol="0">
            <a:spAutoFit/>
          </a:bodyPr>
          <a:lstStyle/>
          <a:p>
            <a:r>
              <a:rPr lang="pt-BR" sz="900" dirty="0">
                <a:latin typeface="Montserrat Medium" panose="00000600000000000000" pitchFamily="2" charset="0"/>
                <a:cs typeface="Avenir LT Std 55 Roman" panose="020B0503020203020204" charset="0"/>
              </a:rPr>
              <a:t>Barroso WKS, Rodrigues CIS, </a:t>
            </a:r>
            <a:r>
              <a:rPr lang="pt-BR" sz="900" dirty="0" err="1">
                <a:latin typeface="Montserrat Medium" panose="00000600000000000000" pitchFamily="2" charset="0"/>
                <a:cs typeface="Avenir LT Std 55 Roman" panose="020B0503020203020204" charset="0"/>
              </a:rPr>
              <a:t>Bortolotto</a:t>
            </a:r>
            <a:r>
              <a:rPr lang="pt-BR" sz="900" dirty="0">
                <a:latin typeface="Montserrat Medium" panose="00000600000000000000" pitchFamily="2" charset="0"/>
                <a:cs typeface="Avenir LT Std 55 Roman" panose="020B0503020203020204" charset="0"/>
              </a:rPr>
              <a:t> LA, Mota-Gomes MA, Brandão AA, </a:t>
            </a:r>
          </a:p>
          <a:p>
            <a:r>
              <a:rPr lang="pt-BR" sz="900" dirty="0">
                <a:latin typeface="Montserrat Medium" panose="00000600000000000000" pitchFamily="2" charset="0"/>
                <a:cs typeface="Avenir LT Std 55 Roman" panose="020B0503020203020204" charset="0"/>
              </a:rPr>
              <a:t>Feitosa ADM, et al. Diretrizes Brasileiras de Hipertensão Arterial – 2020. </a:t>
            </a:r>
          </a:p>
          <a:p>
            <a:r>
              <a:rPr lang="pt-BR" sz="900" dirty="0">
                <a:latin typeface="Montserrat Medium" panose="00000600000000000000" pitchFamily="2" charset="0"/>
                <a:cs typeface="Avenir LT Std 55 Roman" panose="020B0503020203020204" charset="0"/>
              </a:rPr>
              <a:t>Arq. Bras. </a:t>
            </a:r>
            <a:r>
              <a:rPr lang="pt-BR" sz="900" dirty="0" err="1">
                <a:latin typeface="Montserrat Medium" panose="00000600000000000000" pitchFamily="2" charset="0"/>
                <a:cs typeface="Avenir LT Std 55 Roman" panose="020B0503020203020204" charset="0"/>
              </a:rPr>
              <a:t>Cardiol</a:t>
            </a:r>
            <a:r>
              <a:rPr lang="pt-BR" sz="900" dirty="0">
                <a:latin typeface="Montserrat Medium" panose="00000600000000000000" pitchFamily="2" charset="0"/>
                <a:cs typeface="Avenir LT Std 55 Roman" panose="020B0503020203020204" charset="0"/>
              </a:rPr>
              <a:t>. 2021;116(3):516-658.</a:t>
            </a:r>
            <a:endParaRPr lang="es-ES" sz="900" dirty="0">
              <a:latin typeface="Montserrat Medium" panose="00000600000000000000" pitchFamily="2" charset="0"/>
              <a:cs typeface="Avenir LT Std 55 Roman" panose="020B0503020203020204" charset="0"/>
            </a:endParaRPr>
          </a:p>
        </p:txBody>
      </p:sp>
      <p:sp>
        <p:nvSpPr>
          <p:cNvPr id="7" name="Text Box 18">
            <a:extLst>
              <a:ext uri="{FF2B5EF4-FFF2-40B4-BE49-F238E27FC236}">
                <a16:creationId xmlns:a16="http://schemas.microsoft.com/office/drawing/2014/main" id="{6CD3E1A7-312E-422D-B777-FFF62515F3CC}"/>
              </a:ext>
            </a:extLst>
          </p:cNvPr>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PRINCIPAIS CAUSAS DE HIPERTENSÃO SECUNDÁRIA </a:t>
            </a:r>
          </a:p>
        </p:txBody>
      </p:sp>
      <p:sp>
        <p:nvSpPr>
          <p:cNvPr id="8" name="Text Box 19">
            <a:extLst>
              <a:ext uri="{FF2B5EF4-FFF2-40B4-BE49-F238E27FC236}">
                <a16:creationId xmlns:a16="http://schemas.microsoft.com/office/drawing/2014/main" id="{98B73CE4-1160-46D1-9D49-4DA2DB4F6E90}"/>
              </a:ext>
            </a:extLst>
          </p:cNvPr>
          <p:cNvSpPr txBox="1"/>
          <p:nvPr/>
        </p:nvSpPr>
        <p:spPr>
          <a:xfrm>
            <a:off x="3648973" y="675928"/>
            <a:ext cx="8744259" cy="369332"/>
          </a:xfrm>
          <a:prstGeom prst="rect">
            <a:avLst/>
          </a:prstGeom>
          <a:noFill/>
        </p:spPr>
        <p:txBody>
          <a:bodyPr wrap="square" rtlCol="0">
            <a:spAutoFit/>
          </a:bodyPr>
          <a:lstStyle/>
          <a:p>
            <a:r>
              <a:rPr lang="pt-BR" altLang="en-US" sz="1800" dirty="0">
                <a:latin typeface="Montserrat ExtraBold" panose="00000900000000000000" pitchFamily="2" charset="0"/>
                <a:ea typeface="Segoe UI Black" panose="020B0A02040204020203" pitchFamily="34" charset="0"/>
                <a:cs typeface="AvenirNext LT Pro Bold" panose="020B0804020202020204" charset="0"/>
              </a:rPr>
              <a:t>SINAIS INDICATIVOS E RASTREAMENTO DIAGNÓSTICO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5"/>
          <p:cNvGraphicFramePr>
            <a:graphicFrameLocks noGrp="1"/>
          </p:cNvGraphicFramePr>
          <p:nvPr>
            <p:extLst>
              <p:ext uri="{D42A27DB-BD31-4B8C-83A1-F6EECF244321}">
                <p14:modId xmlns:p14="http://schemas.microsoft.com/office/powerpoint/2010/main" val="4073908610"/>
              </p:ext>
            </p:extLst>
          </p:nvPr>
        </p:nvGraphicFramePr>
        <p:xfrm>
          <a:off x="921385" y="1484438"/>
          <a:ext cx="10634345" cy="3935095"/>
        </p:xfrm>
        <a:graphic>
          <a:graphicData uri="http://schemas.openxmlformats.org/drawingml/2006/table">
            <a:tbl>
              <a:tblPr firstRow="1" bandRow="1">
                <a:tableStyleId>{BC89EF96-8CEA-46FF-86C4-4CE0E7609802}</a:tableStyleId>
              </a:tblPr>
              <a:tblGrid>
                <a:gridCol w="10634345">
                  <a:extLst>
                    <a:ext uri="{9D8B030D-6E8A-4147-A177-3AD203B41FA5}">
                      <a16:colId xmlns:a16="http://schemas.microsoft.com/office/drawing/2014/main" val="20000"/>
                    </a:ext>
                  </a:extLst>
                </a:gridCol>
              </a:tblGrid>
              <a:tr h="361950">
                <a:tc>
                  <a:txBody>
                    <a:bodyPr/>
                    <a:lstStyle/>
                    <a:p>
                      <a:pPr>
                        <a:lnSpc>
                          <a:spcPct val="100000"/>
                        </a:lnSpc>
                      </a:pPr>
                      <a:r>
                        <a:rPr lang="pt-BR" sz="1400" b="1" kern="1200" dirty="0">
                          <a:solidFill>
                            <a:schemeClr val="tx2">
                              <a:lumMod val="85000"/>
                              <a:lumOff val="15000"/>
                            </a:schemeClr>
                          </a:solidFill>
                          <a:effectLst/>
                          <a:latin typeface="Montserrat" panose="00000500000000000000" pitchFamily="2" charset="0"/>
                        </a:rPr>
                        <a:t>Início de hipertensão arterial antes de 30 anos</a:t>
                      </a:r>
                      <a:endParaRPr lang="pt-BR" sz="1400" b="1" kern="120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01040">
                <a:tc>
                  <a:txBody>
                    <a:bodyPr/>
                    <a:lstStyle/>
                    <a:p>
                      <a:pPr>
                        <a:lnSpc>
                          <a:spcPct val="100000"/>
                        </a:lnSpc>
                      </a:pPr>
                      <a:r>
                        <a:rPr lang="pt-BR" sz="1400" b="1" kern="1200" dirty="0">
                          <a:solidFill>
                            <a:schemeClr val="tx2">
                              <a:lumMod val="85000"/>
                              <a:lumOff val="15000"/>
                            </a:schemeClr>
                          </a:solidFill>
                          <a:effectLst/>
                          <a:latin typeface="Montserrat" panose="00000500000000000000" pitchFamily="2" charset="0"/>
                        </a:rPr>
                        <a:t>Início de hipertensão arterial grave após 55 anos, associado à doença renal crônica e insuficiência cardíaca congestiva</a:t>
                      </a:r>
                      <a:endParaRPr lang="pt-BR" sz="1400" b="1" kern="120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1"/>
                  </a:ext>
                </a:extLst>
              </a:tr>
              <a:tr h="361950">
                <a:tc>
                  <a:txBody>
                    <a:bodyPr/>
                    <a:lstStyle/>
                    <a:p>
                      <a:pPr>
                        <a:lnSpc>
                          <a:spcPct val="100000"/>
                        </a:lnSpc>
                      </a:pPr>
                      <a:r>
                        <a:rPr lang="pt-BR" sz="1400" b="1" kern="1200" dirty="0">
                          <a:solidFill>
                            <a:schemeClr val="tx2">
                              <a:lumMod val="85000"/>
                              <a:lumOff val="15000"/>
                            </a:schemeClr>
                          </a:solidFill>
                          <a:effectLst/>
                          <a:latin typeface="Montserrat" panose="00000500000000000000" pitchFamily="2" charset="0"/>
                        </a:rPr>
                        <a:t>Hipertensão arterial e sopro abdominal</a:t>
                      </a:r>
                      <a:endParaRPr lang="pt-BR" sz="1400" b="1" kern="120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1315">
                <a:tc>
                  <a:txBody>
                    <a:bodyPr/>
                    <a:lstStyle/>
                    <a:p>
                      <a:pPr>
                        <a:lnSpc>
                          <a:spcPct val="100000"/>
                        </a:lnSpc>
                      </a:pPr>
                      <a:r>
                        <a:rPr lang="pt-BR" sz="1400" b="1" kern="1200" dirty="0">
                          <a:solidFill>
                            <a:schemeClr val="tx2">
                              <a:lumMod val="85000"/>
                              <a:lumOff val="15000"/>
                            </a:schemeClr>
                          </a:solidFill>
                          <a:effectLst/>
                          <a:latin typeface="Montserrat" panose="00000500000000000000" pitchFamily="2" charset="0"/>
                        </a:rPr>
                        <a:t>Hipertensão arterial com piora rápida e persistente em paciente previamente controlado</a:t>
                      </a:r>
                      <a:endParaRPr lang="pt-BR" sz="1400" b="1" kern="120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3"/>
                  </a:ext>
                </a:extLst>
              </a:tr>
              <a:tr h="361950">
                <a:tc>
                  <a:txBody>
                    <a:bodyPr/>
                    <a:lstStyle/>
                    <a:p>
                      <a:pPr>
                        <a:lnSpc>
                          <a:spcPct val="100000"/>
                        </a:lnSpc>
                      </a:pPr>
                      <a:r>
                        <a:rPr lang="pt-BR" sz="1400" b="1" kern="1200" dirty="0">
                          <a:solidFill>
                            <a:schemeClr val="tx2">
                              <a:lumMod val="85000"/>
                              <a:lumOff val="15000"/>
                            </a:schemeClr>
                          </a:solidFill>
                          <a:effectLst/>
                          <a:latin typeface="Montserrat" panose="00000500000000000000" pitchFamily="2" charset="0"/>
                        </a:rPr>
                        <a:t>Hipertensão arterial resistente ou refratária</a:t>
                      </a:r>
                      <a:endParaRPr lang="pt-BR" sz="1400" b="1" kern="120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01675">
                <a:tc>
                  <a:txBody>
                    <a:bodyPr/>
                    <a:lstStyle/>
                    <a:p>
                      <a:pPr>
                        <a:lnSpc>
                          <a:spcPct val="100000"/>
                        </a:lnSpc>
                      </a:pPr>
                      <a:r>
                        <a:rPr lang="pt-BR" sz="1400" b="1" kern="1200" dirty="0">
                          <a:solidFill>
                            <a:schemeClr val="tx2">
                              <a:lumMod val="85000"/>
                              <a:lumOff val="15000"/>
                            </a:schemeClr>
                          </a:solidFill>
                          <a:effectLst/>
                          <a:latin typeface="Montserrat" panose="00000500000000000000" pitchFamily="2" charset="0"/>
                        </a:rPr>
                        <a:t>Crise hipertensiva com lesões em órgãos alvo (insuficiência renal aguda, insuficiência cardíaca congestiva, encefalopatia hipertensiva, retinopatia hipertensiva grau 3-4)</a:t>
                      </a:r>
                      <a:endParaRPr lang="pt-BR" sz="1400" b="1" kern="120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5"/>
                  </a:ext>
                </a:extLst>
              </a:tr>
              <a:tr h="361950">
                <a:tc>
                  <a:txBody>
                    <a:bodyPr/>
                    <a:lstStyle/>
                    <a:p>
                      <a:pPr>
                        <a:lnSpc>
                          <a:spcPct val="100000"/>
                        </a:lnSpc>
                      </a:pPr>
                      <a:r>
                        <a:rPr lang="pt-BR" sz="1400" b="1" kern="1200" dirty="0">
                          <a:solidFill>
                            <a:schemeClr val="tx2">
                              <a:lumMod val="85000"/>
                              <a:lumOff val="15000"/>
                            </a:schemeClr>
                          </a:solidFill>
                          <a:effectLst/>
                          <a:latin typeface="Montserrat" panose="00000500000000000000" pitchFamily="2" charset="0"/>
                        </a:rPr>
                        <a:t>Piora da função renal após tratamento com bloqueadores do sistema renina angiotensina</a:t>
                      </a:r>
                      <a:endParaRPr lang="pt-BR" sz="1400" b="1" kern="120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61315">
                <a:tc>
                  <a:txBody>
                    <a:bodyPr/>
                    <a:lstStyle/>
                    <a:p>
                      <a:pPr>
                        <a:lnSpc>
                          <a:spcPct val="100000"/>
                        </a:lnSpc>
                      </a:pPr>
                      <a:r>
                        <a:rPr lang="pt-BR" sz="1400" b="1" kern="1200" dirty="0">
                          <a:solidFill>
                            <a:schemeClr val="tx2">
                              <a:lumMod val="85000"/>
                              <a:lumOff val="15000"/>
                            </a:schemeClr>
                          </a:solidFill>
                          <a:effectLst/>
                          <a:latin typeface="Montserrat" panose="00000500000000000000" pitchFamily="2" charset="0"/>
                        </a:rPr>
                        <a:t>Atrofia renal não justificada, assimetria renal ou piora de função renal inexplicada</a:t>
                      </a:r>
                      <a:endParaRPr lang="pt-BR" sz="1400" b="1" kern="120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alpha val="20000"/>
                      </a:schemeClr>
                    </a:solidFill>
                  </a:tcPr>
                </a:tc>
                <a:extLst>
                  <a:ext uri="{0D108BD9-81ED-4DB2-BD59-A6C34878D82A}">
                    <a16:rowId xmlns:a16="http://schemas.microsoft.com/office/drawing/2014/main" val="10007"/>
                  </a:ext>
                </a:extLst>
              </a:tr>
              <a:tr h="361950">
                <a:tc>
                  <a:txBody>
                    <a:bodyPr/>
                    <a:lstStyle/>
                    <a:p>
                      <a:pPr>
                        <a:lnSpc>
                          <a:spcPct val="100000"/>
                        </a:lnSpc>
                      </a:pPr>
                      <a:r>
                        <a:rPr lang="pt-BR" sz="1400" b="1" kern="1200" dirty="0">
                          <a:solidFill>
                            <a:schemeClr val="tx2">
                              <a:lumMod val="85000"/>
                              <a:lumOff val="15000"/>
                            </a:schemeClr>
                          </a:solidFill>
                          <a:effectLst/>
                          <a:latin typeface="Montserrat" panose="00000500000000000000" pitchFamily="2" charset="0"/>
                        </a:rPr>
                        <a:t>Edema agudo de pulmão</a:t>
                      </a:r>
                      <a:endParaRPr lang="pt-BR" sz="1400" b="1" kern="1200"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Text Box 12">
            <a:extLst>
              <a:ext uri="{FF2B5EF4-FFF2-40B4-BE49-F238E27FC236}">
                <a16:creationId xmlns:a16="http://schemas.microsoft.com/office/drawing/2014/main" id="{A5D5BDC0-87C6-4FA7-8D1E-E6FECB342D93}"/>
              </a:ext>
            </a:extLst>
          </p:cNvPr>
          <p:cNvSpPr txBox="1"/>
          <p:nvPr/>
        </p:nvSpPr>
        <p:spPr>
          <a:xfrm>
            <a:off x="157018" y="6029389"/>
            <a:ext cx="5708074" cy="507831"/>
          </a:xfrm>
          <a:prstGeom prst="rect">
            <a:avLst/>
          </a:prstGeom>
          <a:noFill/>
        </p:spPr>
        <p:txBody>
          <a:bodyPr wrap="square" rtlCol="0">
            <a:spAutoFit/>
          </a:bodyPr>
          <a:lstStyle/>
          <a:p>
            <a:r>
              <a:rPr lang="pt-BR" sz="900" dirty="0">
                <a:latin typeface="Montserrat Medium" panose="00000600000000000000" pitchFamily="2" charset="0"/>
                <a:cs typeface="Avenir LT Std 55 Roman" panose="020B0503020203020204" charset="0"/>
              </a:rPr>
              <a:t>Barroso WKS, Rodrigues CIS, </a:t>
            </a:r>
            <a:r>
              <a:rPr lang="pt-BR" sz="900" dirty="0" err="1">
                <a:latin typeface="Montserrat Medium" panose="00000600000000000000" pitchFamily="2" charset="0"/>
                <a:cs typeface="Avenir LT Std 55 Roman" panose="020B0503020203020204" charset="0"/>
              </a:rPr>
              <a:t>Bortolotto</a:t>
            </a:r>
            <a:r>
              <a:rPr lang="pt-BR" sz="900" dirty="0">
                <a:latin typeface="Montserrat Medium" panose="00000600000000000000" pitchFamily="2" charset="0"/>
                <a:cs typeface="Avenir LT Std 55 Roman" panose="020B0503020203020204" charset="0"/>
              </a:rPr>
              <a:t> LA, Mota-Gomes MA, Brandão AA, </a:t>
            </a:r>
          </a:p>
          <a:p>
            <a:r>
              <a:rPr lang="pt-BR" sz="900" dirty="0">
                <a:latin typeface="Montserrat Medium" panose="00000600000000000000" pitchFamily="2" charset="0"/>
                <a:cs typeface="Avenir LT Std 55 Roman" panose="020B0503020203020204" charset="0"/>
              </a:rPr>
              <a:t>Feitosa ADM, et al. Diretrizes Brasileiras de Hipertensão Arterial – 2020. </a:t>
            </a:r>
          </a:p>
          <a:p>
            <a:r>
              <a:rPr lang="pt-BR" sz="900" dirty="0">
                <a:latin typeface="Montserrat Medium" panose="00000600000000000000" pitchFamily="2" charset="0"/>
                <a:cs typeface="Avenir LT Std 55 Roman" panose="020B0503020203020204" charset="0"/>
              </a:rPr>
              <a:t>Arq. Bras. </a:t>
            </a:r>
            <a:r>
              <a:rPr lang="pt-BR" sz="900" dirty="0" err="1">
                <a:latin typeface="Montserrat Medium" panose="00000600000000000000" pitchFamily="2" charset="0"/>
                <a:cs typeface="Avenir LT Std 55 Roman" panose="020B0503020203020204" charset="0"/>
              </a:rPr>
              <a:t>Cardiol</a:t>
            </a:r>
            <a:r>
              <a:rPr lang="pt-BR" sz="900" dirty="0">
                <a:latin typeface="Montserrat Medium" panose="00000600000000000000" pitchFamily="2" charset="0"/>
                <a:cs typeface="Avenir LT Std 55 Roman" panose="020B0503020203020204" charset="0"/>
              </a:rPr>
              <a:t>. 2021;116(3):516-658.</a:t>
            </a:r>
            <a:endParaRPr lang="es-ES" sz="900" dirty="0">
              <a:latin typeface="Montserrat Medium" panose="00000600000000000000" pitchFamily="2" charset="0"/>
              <a:cs typeface="Avenir LT Std 55 Roman" panose="020B0503020203020204" charset="0"/>
            </a:endParaRPr>
          </a:p>
        </p:txBody>
      </p:sp>
      <p:sp>
        <p:nvSpPr>
          <p:cNvPr id="10" name="Text Box 18">
            <a:extLst>
              <a:ext uri="{FF2B5EF4-FFF2-40B4-BE49-F238E27FC236}">
                <a16:creationId xmlns:a16="http://schemas.microsoft.com/office/drawing/2014/main" id="{D3F3C7B7-2BE6-4EAE-B4A6-5C687FD38EE5}"/>
              </a:ext>
            </a:extLst>
          </p:cNvPr>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PRINCIPAIS CAUSAS DE HIPERTENSÃO SECUNDÁRIA </a:t>
            </a:r>
          </a:p>
        </p:txBody>
      </p:sp>
      <p:sp>
        <p:nvSpPr>
          <p:cNvPr id="11" name="Text Box 19">
            <a:extLst>
              <a:ext uri="{FF2B5EF4-FFF2-40B4-BE49-F238E27FC236}">
                <a16:creationId xmlns:a16="http://schemas.microsoft.com/office/drawing/2014/main" id="{B80C4A0C-1EC8-44AF-BD65-3815F77DEA86}"/>
              </a:ext>
            </a:extLst>
          </p:cNvPr>
          <p:cNvSpPr txBox="1"/>
          <p:nvPr/>
        </p:nvSpPr>
        <p:spPr>
          <a:xfrm>
            <a:off x="3648973" y="675928"/>
            <a:ext cx="8744259" cy="369332"/>
          </a:xfrm>
          <a:prstGeom prst="rect">
            <a:avLst/>
          </a:prstGeom>
          <a:noFill/>
        </p:spPr>
        <p:txBody>
          <a:bodyPr wrap="square" rtlCol="0">
            <a:spAutoFit/>
          </a:bodyPr>
          <a:lstStyle/>
          <a:p>
            <a:r>
              <a:rPr lang="pt-BR" altLang="en-US" sz="1800" dirty="0">
                <a:latin typeface="Montserrat ExtraBold" panose="00000900000000000000" pitchFamily="2" charset="0"/>
                <a:ea typeface="Segoe UI Black" panose="020B0A02040204020203" pitchFamily="34" charset="0"/>
                <a:cs typeface="AvenirNext LT Pro Bold" panose="020B0804020202020204" charset="0"/>
              </a:rPr>
              <a:t>SINAIS INDICATIVOS E RASTREAMENTO DIAGNÓSTICO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8"/>
          <p:cNvSpPr txBox="1"/>
          <p:nvPr/>
        </p:nvSpPr>
        <p:spPr>
          <a:xfrm>
            <a:off x="291464" y="228447"/>
            <a:ext cx="10478136" cy="523220"/>
          </a:xfrm>
          <a:prstGeom prst="rect">
            <a:avLst/>
          </a:prstGeom>
          <a:noFill/>
        </p:spPr>
        <p:txBody>
          <a:bodyPr wrap="square" rtlCol="0">
            <a:spAutoFit/>
          </a:bodyPr>
          <a:lstStyle/>
          <a:p>
            <a:r>
              <a:rPr lang="pt-BR" altLang="en-US" sz="2800" dirty="0">
                <a:solidFill>
                  <a:srgbClr val="C80030"/>
                </a:solidFill>
                <a:latin typeface="Montserrat ExtraBold" panose="00000900000000000000" pitchFamily="2" charset="0"/>
                <a:ea typeface="Segoe UI Black" panose="020B0A02040204020203" pitchFamily="34" charset="0"/>
                <a:cs typeface="AvenirNext LT Pro Bold" panose="020B0804020202020204" charset="0"/>
              </a:rPr>
              <a:t>DIAGNÓSTICO DE DOENÇA RENOVASCULAR</a:t>
            </a:r>
          </a:p>
        </p:txBody>
      </p:sp>
      <p:sp>
        <p:nvSpPr>
          <p:cNvPr id="6" name="Text Box 19">
            <a:extLst>
              <a:ext uri="{FF2B5EF4-FFF2-40B4-BE49-F238E27FC236}">
                <a16:creationId xmlns:a16="http://schemas.microsoft.com/office/drawing/2014/main" id="{1C1A8083-D7BF-4358-8B8A-091FBEC47215}"/>
              </a:ext>
            </a:extLst>
          </p:cNvPr>
          <p:cNvSpPr txBox="1"/>
          <p:nvPr/>
        </p:nvSpPr>
        <p:spPr>
          <a:xfrm>
            <a:off x="7927759" y="675928"/>
            <a:ext cx="3891150" cy="369332"/>
          </a:xfrm>
          <a:prstGeom prst="rect">
            <a:avLst/>
          </a:prstGeom>
          <a:noFill/>
        </p:spPr>
        <p:txBody>
          <a:bodyPr wrap="square" rtlCol="0">
            <a:spAutoFit/>
          </a:bodyPr>
          <a:lstStyle/>
          <a:p>
            <a:r>
              <a:rPr lang="pt-BR" altLang="en-US" sz="1800" dirty="0">
                <a:latin typeface="Montserrat ExtraBold" panose="00000900000000000000" pitchFamily="2" charset="0"/>
                <a:ea typeface="Segoe UI Black" panose="020B0A02040204020203" pitchFamily="34" charset="0"/>
                <a:cs typeface="AvenirNext LT Pro Bold" panose="020B0804020202020204" charset="0"/>
              </a:rPr>
              <a:t>RECOMENDAÇÕES</a:t>
            </a:r>
          </a:p>
        </p:txBody>
      </p:sp>
      <p:graphicFrame>
        <p:nvGraphicFramePr>
          <p:cNvPr id="7" name="Tabela 6">
            <a:extLst>
              <a:ext uri="{FF2B5EF4-FFF2-40B4-BE49-F238E27FC236}">
                <a16:creationId xmlns:a16="http://schemas.microsoft.com/office/drawing/2014/main" id="{293B1900-B02C-427A-B51A-7B8B35B1E205}"/>
              </a:ext>
            </a:extLst>
          </p:cNvPr>
          <p:cNvGraphicFramePr>
            <a:graphicFrameLocks noGrp="1"/>
          </p:cNvGraphicFramePr>
          <p:nvPr>
            <p:extLst>
              <p:ext uri="{D42A27DB-BD31-4B8C-83A1-F6EECF244321}">
                <p14:modId xmlns:p14="http://schemas.microsoft.com/office/powerpoint/2010/main" val="3488001110"/>
              </p:ext>
            </p:extLst>
          </p:nvPr>
        </p:nvGraphicFramePr>
        <p:xfrm>
          <a:off x="855980" y="1612385"/>
          <a:ext cx="10732135" cy="3683636"/>
        </p:xfrm>
        <a:graphic>
          <a:graphicData uri="http://schemas.openxmlformats.org/drawingml/2006/table">
            <a:tbl>
              <a:tblPr firstRow="1" firstCol="1" bandRow="1">
                <a:tableStyleId>{BC89EF96-8CEA-46FF-86C4-4CE0E7609802}</a:tableStyleId>
              </a:tblPr>
              <a:tblGrid>
                <a:gridCol w="7198129">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908406">
                  <a:extLst>
                    <a:ext uri="{9D8B030D-6E8A-4147-A177-3AD203B41FA5}">
                      <a16:colId xmlns:a16="http://schemas.microsoft.com/office/drawing/2014/main" val="20002"/>
                    </a:ext>
                  </a:extLst>
                </a:gridCol>
              </a:tblGrid>
              <a:tr h="315740">
                <a:tc>
                  <a:txBody>
                    <a:bodyPr/>
                    <a:lstStyle/>
                    <a:p>
                      <a:pPr algn="ctr"/>
                      <a:r>
                        <a:rPr lang="pt-BR" sz="1050" b="1" dirty="0">
                          <a:solidFill>
                            <a:schemeClr val="tx2">
                              <a:lumMod val="85000"/>
                              <a:lumOff val="15000"/>
                            </a:schemeClr>
                          </a:solidFill>
                          <a:effectLst/>
                          <a:latin typeface="Montserrat" panose="00000500000000000000" pitchFamily="2" charset="0"/>
                        </a:rPr>
                        <a:t>RECOMENDAÇÃO</a:t>
                      </a:r>
                      <a:endParaRPr lang="pt-BR" sz="1050" b="1"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schemeClr>
                    </a:solidFill>
                  </a:tcPr>
                </a:tc>
                <a:tc>
                  <a:txBody>
                    <a:bodyPr/>
                    <a:lstStyle/>
                    <a:p>
                      <a:pPr algn="ctr"/>
                      <a:r>
                        <a:rPr lang="pt-BR" sz="1050" b="1" i="0" u="none" kern="1200" baseline="0" dirty="0">
                          <a:solidFill>
                            <a:schemeClr val="tx2">
                              <a:lumMod val="85000"/>
                              <a:lumOff val="15000"/>
                            </a:schemeClr>
                          </a:solidFill>
                          <a:effectLst/>
                          <a:latin typeface="Montserrat" panose="00000500000000000000" pitchFamily="2" charset="0"/>
                          <a:ea typeface="+mn-ea"/>
                          <a:cs typeface="+mn-cs"/>
                        </a:rPr>
                        <a:t>GRAU</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schemeClr>
                    </a:solidFill>
                  </a:tcPr>
                </a:tc>
                <a:tc>
                  <a:txBody>
                    <a:bodyPr/>
                    <a:lstStyle/>
                    <a:p>
                      <a:pPr algn="ctr"/>
                      <a:r>
                        <a:rPr lang="pt-BR" sz="1050" b="1" i="0" u="none" kern="1200" baseline="0" dirty="0">
                          <a:solidFill>
                            <a:schemeClr val="tx2">
                              <a:lumMod val="85000"/>
                              <a:lumOff val="15000"/>
                            </a:schemeClr>
                          </a:solidFill>
                          <a:effectLst/>
                          <a:latin typeface="Montserrat" panose="00000500000000000000" pitchFamily="2" charset="0"/>
                          <a:ea typeface="+mn-ea"/>
                          <a:cs typeface="+mn-cs"/>
                        </a:rPr>
                        <a:t>NÍVEL DE EVIDÊNCIA</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841974">
                <a:tc>
                  <a:txBody>
                    <a:bodyPr/>
                    <a:lstStyle/>
                    <a:p>
                      <a:pPr algn="l"/>
                      <a:r>
                        <a:rPr lang="pt-BR" sz="1400" b="0" dirty="0">
                          <a:solidFill>
                            <a:schemeClr val="tx2">
                              <a:lumMod val="85000"/>
                              <a:lumOff val="15000"/>
                            </a:schemeClr>
                          </a:solidFill>
                          <a:effectLst/>
                          <a:latin typeface="Montserrat" panose="00000500000000000000" pitchFamily="2" charset="0"/>
                        </a:rPr>
                        <a:t>Doppler de artérias renais (triagem), tomografia computadorizada espiral, angiografia por ressonância magnética nuclear</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ctr"/>
                      <a:r>
                        <a:rPr lang="pt-BR" sz="1800" b="1" dirty="0">
                          <a:solidFill>
                            <a:schemeClr val="tx2">
                              <a:lumMod val="85000"/>
                              <a:lumOff val="15000"/>
                            </a:schemeClr>
                          </a:solidFill>
                          <a:effectLst/>
                          <a:latin typeface="Montserrat" panose="00000500000000000000" pitchFamily="2" charset="0"/>
                        </a:rPr>
                        <a:t>I </a:t>
                      </a:r>
                      <a:endParaRPr lang="pt-BR" sz="1800" b="1"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ctr"/>
                      <a:r>
                        <a:rPr lang="pt-BR" sz="1800" b="1" dirty="0">
                          <a:solidFill>
                            <a:schemeClr val="tx2">
                              <a:lumMod val="85000"/>
                              <a:lumOff val="15000"/>
                            </a:schemeClr>
                          </a:solidFill>
                          <a:effectLst/>
                          <a:latin typeface="Montserrat" panose="00000500000000000000" pitchFamily="2" charset="0"/>
                        </a:rPr>
                        <a:t>B</a:t>
                      </a:r>
                      <a:endParaRPr lang="pt-BR" sz="1800" b="1"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extLst>
                  <a:ext uri="{0D108BD9-81ED-4DB2-BD59-A6C34878D82A}">
                    <a16:rowId xmlns:a16="http://schemas.microsoft.com/office/drawing/2014/main" val="10001"/>
                  </a:ext>
                </a:extLst>
              </a:tr>
              <a:tr h="1262961">
                <a:tc>
                  <a:txBody>
                    <a:bodyPr/>
                    <a:lstStyle/>
                    <a:p>
                      <a:pPr algn="l"/>
                      <a:r>
                        <a:rPr lang="pt-BR" sz="1400" b="0" dirty="0">
                          <a:solidFill>
                            <a:schemeClr val="tx2">
                              <a:lumMod val="85000"/>
                              <a:lumOff val="15000"/>
                            </a:schemeClr>
                          </a:solidFill>
                          <a:effectLst/>
                          <a:latin typeface="Montserrat" panose="00000500000000000000" pitchFamily="2" charset="0"/>
                        </a:rPr>
                        <a:t>Angiografia por subtração digital ou BOLD pode ser indicada para confirmar diagnóstico de estenose de artéria renal detectada por outros métodos em paciente com alta probabilidade de doença renovascular</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BR" sz="1800" b="1" dirty="0">
                          <a:solidFill>
                            <a:schemeClr val="tx2">
                              <a:lumMod val="85000"/>
                              <a:lumOff val="15000"/>
                            </a:schemeClr>
                          </a:solidFill>
                          <a:effectLst/>
                          <a:latin typeface="Montserrat" panose="00000500000000000000" pitchFamily="2" charset="0"/>
                        </a:rPr>
                        <a:t>II B</a:t>
                      </a:r>
                      <a:endParaRPr lang="pt-BR" sz="1800" b="1"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BR" sz="1800" b="1" dirty="0">
                          <a:solidFill>
                            <a:schemeClr val="tx2">
                              <a:lumMod val="85000"/>
                              <a:lumOff val="15000"/>
                            </a:schemeClr>
                          </a:solidFill>
                          <a:effectLst/>
                          <a:latin typeface="Montserrat" panose="00000500000000000000" pitchFamily="2" charset="0"/>
                        </a:rPr>
                        <a:t>C</a:t>
                      </a:r>
                      <a:endParaRPr lang="pt-BR" sz="1800" b="1" dirty="0">
                        <a:solidFill>
                          <a:schemeClr val="tx2">
                            <a:lumMod val="85000"/>
                            <a:lumOff val="1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262961">
                <a:tc>
                  <a:txBody>
                    <a:bodyPr/>
                    <a:lstStyle/>
                    <a:p>
                      <a:pPr algn="l"/>
                      <a:r>
                        <a:rPr lang="pt-BR" sz="1400" b="0" dirty="0">
                          <a:solidFill>
                            <a:schemeClr val="tx2">
                              <a:lumMod val="85000"/>
                              <a:lumOff val="15000"/>
                            </a:schemeClr>
                          </a:solidFill>
                          <a:effectLst/>
                          <a:latin typeface="Montserrat" panose="00000500000000000000" pitchFamily="2" charset="0"/>
                        </a:rPr>
                        <a:t>Cintilografia renal, dosagem de renina antes e pós administração de captopril e dosagem de renina em veia renal não indicados para </a:t>
                      </a:r>
                      <a:r>
                        <a:rPr lang="pt-BR" sz="1400" b="0" dirty="0" err="1">
                          <a:solidFill>
                            <a:schemeClr val="tx2">
                              <a:lumMod val="85000"/>
                              <a:lumOff val="15000"/>
                            </a:schemeClr>
                          </a:solidFill>
                          <a:effectLst/>
                          <a:latin typeface="Montserrat" panose="00000500000000000000" pitchFamily="2" charset="0"/>
                        </a:rPr>
                        <a:t>screening</a:t>
                      </a:r>
                      <a:r>
                        <a:rPr lang="pt-BR" sz="1400" b="0" dirty="0">
                          <a:solidFill>
                            <a:schemeClr val="tx2">
                              <a:lumMod val="85000"/>
                              <a:lumOff val="15000"/>
                            </a:schemeClr>
                          </a:solidFill>
                          <a:effectLst/>
                          <a:latin typeface="Montserrat" panose="00000500000000000000" pitchFamily="2" charset="0"/>
                        </a:rPr>
                        <a:t> de estenose de artéria renal</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ctr"/>
                      <a:r>
                        <a:rPr lang="pt-BR" sz="1800" b="1" dirty="0">
                          <a:solidFill>
                            <a:schemeClr val="tx2">
                              <a:lumMod val="85000"/>
                              <a:lumOff val="15000"/>
                            </a:schemeClr>
                          </a:solidFill>
                          <a:effectLst/>
                          <a:latin typeface="Montserrat" panose="00000500000000000000" pitchFamily="2" charset="0"/>
                        </a:rPr>
                        <a:t>III C</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tc>
                  <a:txBody>
                    <a:bodyPr/>
                    <a:lstStyle/>
                    <a:p>
                      <a:pPr algn="ctr"/>
                      <a:r>
                        <a:rPr lang="pt-BR" sz="1800" b="1" dirty="0">
                          <a:solidFill>
                            <a:schemeClr val="tx2">
                              <a:lumMod val="85000"/>
                              <a:lumOff val="15000"/>
                            </a:schemeClr>
                          </a:solidFill>
                          <a:effectLst/>
                          <a:latin typeface="Montserrat" panose="00000500000000000000" pitchFamily="2" charset="0"/>
                        </a:rPr>
                        <a:t>C</a:t>
                      </a:r>
                    </a:p>
                  </a:txBody>
                  <a:tcPr marL="43674" marR="4367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85000"/>
                        <a:alpha val="20000"/>
                      </a:schemeClr>
                    </a:solidFill>
                  </a:tcPr>
                </a:tc>
                <a:extLst>
                  <a:ext uri="{0D108BD9-81ED-4DB2-BD59-A6C34878D82A}">
                    <a16:rowId xmlns:a16="http://schemas.microsoft.com/office/drawing/2014/main" val="10003"/>
                  </a:ext>
                </a:extLst>
              </a:tr>
            </a:tbl>
          </a:graphicData>
        </a:graphic>
      </p:graphicFrame>
      <p:sp>
        <p:nvSpPr>
          <p:cNvPr id="8" name="Text Box 12">
            <a:extLst>
              <a:ext uri="{FF2B5EF4-FFF2-40B4-BE49-F238E27FC236}">
                <a16:creationId xmlns:a16="http://schemas.microsoft.com/office/drawing/2014/main" id="{D108D678-8EFB-4502-B8BC-C9D7A7738B01}"/>
              </a:ext>
            </a:extLst>
          </p:cNvPr>
          <p:cNvSpPr txBox="1"/>
          <p:nvPr/>
        </p:nvSpPr>
        <p:spPr>
          <a:xfrm>
            <a:off x="157018" y="6029389"/>
            <a:ext cx="5708074" cy="507831"/>
          </a:xfrm>
          <a:prstGeom prst="rect">
            <a:avLst/>
          </a:prstGeom>
          <a:noFill/>
        </p:spPr>
        <p:txBody>
          <a:bodyPr wrap="square" rtlCol="0">
            <a:spAutoFit/>
          </a:bodyPr>
          <a:lstStyle/>
          <a:p>
            <a:r>
              <a:rPr lang="pt-BR" sz="900" dirty="0">
                <a:latin typeface="Montserrat Medium" panose="00000600000000000000" pitchFamily="2" charset="0"/>
                <a:cs typeface="Avenir LT Std 55 Roman" panose="020B0503020203020204" charset="0"/>
              </a:rPr>
              <a:t>Barroso WKS, Rodrigues CIS, </a:t>
            </a:r>
            <a:r>
              <a:rPr lang="pt-BR" sz="900" dirty="0" err="1">
                <a:latin typeface="Montserrat Medium" panose="00000600000000000000" pitchFamily="2" charset="0"/>
                <a:cs typeface="Avenir LT Std 55 Roman" panose="020B0503020203020204" charset="0"/>
              </a:rPr>
              <a:t>Bortolotto</a:t>
            </a:r>
            <a:r>
              <a:rPr lang="pt-BR" sz="900" dirty="0">
                <a:latin typeface="Montserrat Medium" panose="00000600000000000000" pitchFamily="2" charset="0"/>
                <a:cs typeface="Avenir LT Std 55 Roman" panose="020B0503020203020204" charset="0"/>
              </a:rPr>
              <a:t> LA, Mota-Gomes MA, Brandão AA, </a:t>
            </a:r>
          </a:p>
          <a:p>
            <a:r>
              <a:rPr lang="pt-BR" sz="900" dirty="0">
                <a:latin typeface="Montserrat Medium" panose="00000600000000000000" pitchFamily="2" charset="0"/>
                <a:cs typeface="Avenir LT Std 55 Roman" panose="020B0503020203020204" charset="0"/>
              </a:rPr>
              <a:t>Feitosa ADM, et al. Diretrizes Brasileiras de Hipertensão Arterial – 2020. </a:t>
            </a:r>
          </a:p>
          <a:p>
            <a:r>
              <a:rPr lang="pt-BR" sz="900" dirty="0">
                <a:latin typeface="Montserrat Medium" panose="00000600000000000000" pitchFamily="2" charset="0"/>
                <a:cs typeface="Avenir LT Std 55 Roman" panose="020B0503020203020204" charset="0"/>
              </a:rPr>
              <a:t>Arq. Bras. </a:t>
            </a:r>
            <a:r>
              <a:rPr lang="pt-BR" sz="900" dirty="0" err="1">
                <a:latin typeface="Montserrat Medium" panose="00000600000000000000" pitchFamily="2" charset="0"/>
                <a:cs typeface="Avenir LT Std 55 Roman" panose="020B0503020203020204" charset="0"/>
              </a:rPr>
              <a:t>Cardiol</a:t>
            </a:r>
            <a:r>
              <a:rPr lang="pt-BR" sz="900" dirty="0">
                <a:latin typeface="Montserrat Medium" panose="00000600000000000000" pitchFamily="2" charset="0"/>
                <a:cs typeface="Avenir LT Std 55 Roman" panose="020B0503020203020204" charset="0"/>
              </a:rPr>
              <a:t>. 2021;116(3):516-658.</a:t>
            </a:r>
            <a:endParaRPr lang="es-ES" sz="900" dirty="0">
              <a:latin typeface="Montserrat Medium" panose="00000600000000000000" pitchFamily="2" charset="0"/>
              <a:cs typeface="Avenir LT Std 55 Roman" panose="020B0503020203020204" charset="0"/>
            </a:endParaRPr>
          </a:p>
        </p:txBody>
      </p:sp>
    </p:spTree>
    <p:extLst>
      <p:ext uri="{BB962C8B-B14F-4D97-AF65-F5344CB8AC3E}">
        <p14:creationId xmlns:p14="http://schemas.microsoft.com/office/powerpoint/2010/main" val="387144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2997</Words>
  <Application>Microsoft Office PowerPoint</Application>
  <PresentationFormat>Widescreen</PresentationFormat>
  <Paragraphs>344</Paragraphs>
  <Slides>17</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17</vt:i4>
      </vt:variant>
    </vt:vector>
  </HeadingPairs>
  <TitlesOfParts>
    <vt:vector size="25" baseType="lpstr">
      <vt:lpstr>Arial</vt:lpstr>
      <vt:lpstr>Montserrat SemiBold</vt:lpstr>
      <vt:lpstr>Calibri</vt:lpstr>
      <vt:lpstr>Montserrat</vt:lpstr>
      <vt:lpstr>Montserrat Medium</vt:lpstr>
      <vt:lpstr>Montserrat Black</vt:lpstr>
      <vt:lpstr>Montserrat ExtraBold</vt:lpstr>
      <vt:lpstr>1_Default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Lenovo</dc:creator>
  <cp:lastModifiedBy>Audes Feitosa</cp:lastModifiedBy>
  <cp:revision>193</cp:revision>
  <dcterms:created xsi:type="dcterms:W3CDTF">2021-03-09T16:10:00Z</dcterms:created>
  <dcterms:modified xsi:type="dcterms:W3CDTF">2021-04-09T20:53:15Z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1033-11.2.0.9669</vt:lpwstr>
  </property>
</Properties>
</file>